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301" r:id="rId6"/>
    <p:sldId id="318" r:id="rId7"/>
    <p:sldId id="302" r:id="rId8"/>
    <p:sldId id="317" r:id="rId9"/>
    <p:sldId id="319" r:id="rId10"/>
    <p:sldId id="303" r:id="rId11"/>
    <p:sldId id="310" r:id="rId12"/>
    <p:sldId id="322" r:id="rId13"/>
    <p:sldId id="324" r:id="rId14"/>
    <p:sldId id="320" r:id="rId15"/>
    <p:sldId id="321" r:id="rId16"/>
    <p:sldId id="323" r:id="rId17"/>
    <p:sldId id="325" r:id="rId18"/>
    <p:sldId id="327" r:id="rId19"/>
    <p:sldId id="328" r:id="rId20"/>
    <p:sldId id="326" r:id="rId21"/>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Uribe" initials="JU" lastIdx="4" clrIdx="0">
    <p:extLst>
      <p:ext uri="{19B8F6BF-5375-455C-9EA6-DF929625EA0E}">
        <p15:presenceInfo xmlns:p15="http://schemas.microsoft.com/office/powerpoint/2012/main" userId="Jose Uribe" providerId="None"/>
      </p:ext>
    </p:extLst>
  </p:cmAuthor>
  <p:cmAuthor id="2" name="Arne Ragossnig" initials="AR" lastIdx="6" clrIdx="1">
    <p:extLst>
      <p:ext uri="{19B8F6BF-5375-455C-9EA6-DF929625EA0E}">
        <p15:presenceInfo xmlns:p15="http://schemas.microsoft.com/office/powerpoint/2012/main" userId="S::aragossnig@iswa.org::c8aac6d0-5875-46a4-bc80-11432e1811a8" providerId="AD"/>
      </p:ext>
    </p:extLst>
  </p:cmAuthor>
  <p:cmAuthor id="3" name="Georgina Nitzsche" initials="GN" lastIdx="2" clrIdx="2">
    <p:extLst>
      <p:ext uri="{19B8F6BF-5375-455C-9EA6-DF929625EA0E}">
        <p15:presenceInfo xmlns:p15="http://schemas.microsoft.com/office/powerpoint/2012/main" userId="Georgina Nitzsc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E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82" autoAdjust="0"/>
    <p:restoredTop sz="94660"/>
  </p:normalViewPr>
  <p:slideViewPr>
    <p:cSldViewPr snapToGrid="0">
      <p:cViewPr varScale="1">
        <p:scale>
          <a:sx n="127" d="100"/>
          <a:sy n="127" d="100"/>
        </p:scale>
        <p:origin x="472" y="184"/>
      </p:cViewPr>
      <p:guideLst>
        <p:guide orient="horz" pos="211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F8B43E-87DB-4B19-BCA6-604D0EF98A60}" type="datetimeFigureOut">
              <a:rPr lang="en-GB" smtClean="0"/>
              <a:t>28/03/2020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02003DE-17F3-4531-96A0-601D2CCED37D}" type="slidenum">
              <a:rPr lang="en-GB" smtClean="0"/>
              <a:t>‹#›</a:t>
            </a:fld>
            <a:endParaRPr lang="en-GB"/>
          </a:p>
        </p:txBody>
      </p:sp>
    </p:spTree>
    <p:extLst>
      <p:ext uri="{BB962C8B-B14F-4D97-AF65-F5344CB8AC3E}">
        <p14:creationId xmlns:p14="http://schemas.microsoft.com/office/powerpoint/2010/main" val="374883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201CFA-A300-4C90-9FA6-73F4FE2A8FE2}" type="datetime1">
              <a:rPr lang="en-GB" smtClean="0"/>
              <a:t>28/03/2020</a:t>
            </a:fld>
            <a:endParaRPr lang="en-GB"/>
          </a:p>
        </p:txBody>
      </p:sp>
      <p:sp>
        <p:nvSpPr>
          <p:cNvPr id="16" name="Rectangle 15"/>
          <p:cNvSpPr/>
          <p:nvPr userDrawn="1"/>
        </p:nvSpPr>
        <p:spPr>
          <a:xfrm>
            <a:off x="214746" y="1221971"/>
            <a:ext cx="11139054" cy="189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1563004" y="5810597"/>
            <a:ext cx="628996" cy="713120"/>
          </a:xfrm>
          <a:prstGeom prst="rect">
            <a:avLst/>
          </a:prstGeom>
          <a:solidFill>
            <a:srgbClr val="7A9E1A"/>
          </a:solidFill>
        </p:spPr>
        <p:txBody>
          <a:bodyPr/>
          <a:lstStyle>
            <a:lvl1pPr>
              <a:defRPr sz="2800">
                <a:ln>
                  <a:noFill/>
                </a:ln>
                <a:solidFill>
                  <a:schemeClr val="bg1"/>
                </a:solidFill>
              </a:defRPr>
            </a:lvl1pPr>
          </a:lstStyle>
          <a:p>
            <a:fld id="{E9D102F7-DA1C-4391-97A8-96BA1F9DE4E6}" type="slidenum">
              <a:rPr lang="en-GB" smtClean="0"/>
              <a:pPr/>
              <a:t>‹#›</a:t>
            </a:fld>
            <a:endParaRPr lang="en-GB" dirty="0"/>
          </a:p>
        </p:txBody>
      </p:sp>
      <p:sp>
        <p:nvSpPr>
          <p:cNvPr id="7" name="Parallelogram 6"/>
          <p:cNvSpPr/>
          <p:nvPr userDrawn="1"/>
        </p:nvSpPr>
        <p:spPr>
          <a:xfrm>
            <a:off x="6996284" y="0"/>
            <a:ext cx="6910909" cy="6858000"/>
          </a:xfrm>
          <a:prstGeom prst="parallelogram">
            <a:avLst/>
          </a:prstGeom>
          <a:solidFill>
            <a:srgbClr val="7A9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userDrawn="1"/>
        </p:nvSpPr>
        <p:spPr>
          <a:xfrm>
            <a:off x="9115289" y="5680075"/>
            <a:ext cx="2147716" cy="477054"/>
          </a:xfrm>
          <a:prstGeom prst="rect">
            <a:avLst/>
          </a:prstGeom>
          <a:noFill/>
        </p:spPr>
        <p:txBody>
          <a:bodyPr wrap="square" rtlCol="0">
            <a:spAutoFit/>
          </a:bodyPr>
          <a:lstStyle/>
          <a:p>
            <a:r>
              <a:rPr lang="en-GB" sz="2500" dirty="0">
                <a:solidFill>
                  <a:schemeClr val="bg1"/>
                </a:solidFill>
              </a:rPr>
              <a:t>www.iswa.org</a:t>
            </a: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5672" y="817582"/>
            <a:ext cx="2965673" cy="799996"/>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191893" y="4851918"/>
            <a:ext cx="641017" cy="641017"/>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191892" y="4012161"/>
            <a:ext cx="641017" cy="641017"/>
          </a:xfrm>
          <a:prstGeom prst="rect">
            <a:avLst/>
          </a:prstGeom>
        </p:spPr>
      </p:pic>
      <p:sp>
        <p:nvSpPr>
          <p:cNvPr id="17" name="TextBox 16"/>
          <p:cNvSpPr txBox="1"/>
          <p:nvPr userDrawn="1"/>
        </p:nvSpPr>
        <p:spPr>
          <a:xfrm>
            <a:off x="9883509" y="4190287"/>
            <a:ext cx="2147716" cy="477054"/>
          </a:xfrm>
          <a:prstGeom prst="rect">
            <a:avLst/>
          </a:prstGeom>
          <a:noFill/>
        </p:spPr>
        <p:txBody>
          <a:bodyPr wrap="square" rtlCol="0">
            <a:spAutoFit/>
          </a:bodyPr>
          <a:lstStyle/>
          <a:p>
            <a:r>
              <a:rPr lang="en-GB" sz="2500" dirty="0">
                <a:solidFill>
                  <a:schemeClr val="bg1"/>
                </a:solidFill>
              </a:rPr>
              <a:t>@ISWA.org</a:t>
            </a:r>
          </a:p>
        </p:txBody>
      </p:sp>
      <p:sp>
        <p:nvSpPr>
          <p:cNvPr id="18" name="TextBox 17"/>
          <p:cNvSpPr txBox="1"/>
          <p:nvPr userDrawn="1"/>
        </p:nvSpPr>
        <p:spPr>
          <a:xfrm>
            <a:off x="9886619" y="5061144"/>
            <a:ext cx="2147716" cy="477054"/>
          </a:xfrm>
          <a:prstGeom prst="rect">
            <a:avLst/>
          </a:prstGeom>
          <a:noFill/>
        </p:spPr>
        <p:txBody>
          <a:bodyPr wrap="square" rtlCol="0">
            <a:spAutoFit/>
          </a:bodyPr>
          <a:lstStyle/>
          <a:p>
            <a:r>
              <a:rPr lang="en-GB" sz="2500" dirty="0">
                <a:solidFill>
                  <a:schemeClr val="bg1"/>
                </a:solidFill>
              </a:rPr>
              <a:t>@</a:t>
            </a:r>
            <a:r>
              <a:rPr lang="en-GB" sz="2500" dirty="0" err="1">
                <a:solidFill>
                  <a:schemeClr val="bg1"/>
                </a:solidFill>
              </a:rPr>
              <a:t>ISWA_org</a:t>
            </a:r>
            <a:endParaRPr lang="en-GB" sz="2500" dirty="0">
              <a:solidFill>
                <a:schemeClr val="bg1"/>
              </a:solidFill>
            </a:endParaRPr>
          </a:p>
        </p:txBody>
      </p:sp>
    </p:spTree>
    <p:extLst>
      <p:ext uri="{BB962C8B-B14F-4D97-AF65-F5344CB8AC3E}">
        <p14:creationId xmlns:p14="http://schemas.microsoft.com/office/powerpoint/2010/main" val="3374999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C06B0-AC12-468C-AEDC-B4C982932EF0}" type="datetime1">
              <a:rPr lang="en-GB" smtClean="0"/>
              <a:t>28/03/2020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1563004" y="5810597"/>
            <a:ext cx="628996" cy="713120"/>
          </a:xfrm>
          <a:prstGeom prst="rect">
            <a:avLst/>
          </a:prstGeom>
        </p:spPr>
        <p:txBody>
          <a:bodyPr/>
          <a:lstStyle/>
          <a:p>
            <a:fld id="{E9D102F7-DA1C-4391-97A8-96BA1F9DE4E6}" type="slidenum">
              <a:rPr lang="en-GB" smtClean="0"/>
              <a:t>‹#›</a:t>
            </a:fld>
            <a:endParaRPr lang="en-GB"/>
          </a:p>
        </p:txBody>
      </p:sp>
    </p:spTree>
    <p:extLst>
      <p:ext uri="{BB962C8B-B14F-4D97-AF65-F5344CB8AC3E}">
        <p14:creationId xmlns:p14="http://schemas.microsoft.com/office/powerpoint/2010/main" val="405641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D923A0-A7EB-4272-BA28-2062FCEC3B34}" type="datetime1">
              <a:rPr lang="en-GB" smtClean="0"/>
              <a:t>28/03/2020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1563004" y="5810597"/>
            <a:ext cx="628996" cy="713120"/>
          </a:xfrm>
          <a:prstGeom prst="rect">
            <a:avLst/>
          </a:prstGeom>
        </p:spPr>
        <p:txBody>
          <a:bodyPr/>
          <a:lstStyle/>
          <a:p>
            <a:fld id="{E9D102F7-DA1C-4391-97A8-96BA1F9DE4E6}" type="slidenum">
              <a:rPr lang="en-GB" smtClean="0"/>
              <a:t>‹#›</a:t>
            </a:fld>
            <a:endParaRPr lang="en-GB"/>
          </a:p>
        </p:txBody>
      </p:sp>
    </p:spTree>
    <p:extLst>
      <p:ext uri="{BB962C8B-B14F-4D97-AF65-F5344CB8AC3E}">
        <p14:creationId xmlns:p14="http://schemas.microsoft.com/office/powerpoint/2010/main" val="3655730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14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746" y="61234"/>
            <a:ext cx="10515600" cy="1325563"/>
          </a:xfrm>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1BD138E8-2A82-4B0A-9864-AFD66B948FFB}" type="datetime1">
              <a:rPr lang="en-GB" smtClean="0"/>
              <a:t>28/03/2020</a:t>
            </a:fld>
            <a:endParaRPr lang="en-GB"/>
          </a:p>
        </p:txBody>
      </p:sp>
      <p:sp>
        <p:nvSpPr>
          <p:cNvPr id="5" name="Footer Placeholder 4"/>
          <p:cNvSpPr>
            <a:spLocks noGrp="1"/>
          </p:cNvSpPr>
          <p:nvPr>
            <p:ph type="ftr" sz="quarter" idx="11"/>
          </p:nvPr>
        </p:nvSpPr>
        <p:spPr/>
        <p:txBody>
          <a:bodyPr/>
          <a:lstStyle/>
          <a:p>
            <a:endParaRPr lang="en-GB"/>
          </a:p>
        </p:txBody>
      </p:sp>
      <p:sp>
        <p:nvSpPr>
          <p:cNvPr id="7" name="Slide Number Placeholder 5"/>
          <p:cNvSpPr>
            <a:spLocks noGrp="1"/>
          </p:cNvSpPr>
          <p:nvPr>
            <p:ph type="sldNum" sz="quarter" idx="12"/>
          </p:nvPr>
        </p:nvSpPr>
        <p:spPr>
          <a:xfrm>
            <a:off x="11529753" y="5810597"/>
            <a:ext cx="662247" cy="545753"/>
          </a:xfrm>
          <a:prstGeom prst="rect">
            <a:avLst/>
          </a:prstGeom>
          <a:solidFill>
            <a:srgbClr val="7A9E1A"/>
          </a:solidFill>
        </p:spPr>
        <p:txBody>
          <a:bodyPr/>
          <a:lstStyle>
            <a:lvl1pPr>
              <a:defRPr sz="2800">
                <a:ln>
                  <a:noFill/>
                </a:ln>
                <a:solidFill>
                  <a:schemeClr val="bg1"/>
                </a:solidFill>
              </a:defRPr>
            </a:lvl1pPr>
          </a:lstStyle>
          <a:p>
            <a:fld id="{E9D102F7-DA1C-4391-97A8-96BA1F9DE4E6}" type="slidenum">
              <a:rPr lang="en-GB" smtClean="0"/>
              <a:pPr/>
              <a:t>‹#›</a:t>
            </a:fld>
            <a:endParaRPr lang="en-GB" dirty="0"/>
          </a:p>
        </p:txBody>
      </p:sp>
    </p:spTree>
    <p:extLst>
      <p:ext uri="{BB962C8B-B14F-4D97-AF65-F5344CB8AC3E}">
        <p14:creationId xmlns:p14="http://schemas.microsoft.com/office/powerpoint/2010/main" val="3778337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9EAF92-495A-4CAC-844C-B4C2B56B073F}" type="datetime1">
              <a:rPr lang="en-GB" smtClean="0"/>
              <a:t>28/03/2020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1563004" y="5810597"/>
            <a:ext cx="628996" cy="713120"/>
          </a:xfrm>
          <a:prstGeom prst="rect">
            <a:avLst/>
          </a:prstGeom>
        </p:spPr>
        <p:txBody>
          <a:bodyPr/>
          <a:lstStyle/>
          <a:p>
            <a:fld id="{E9D102F7-DA1C-4391-97A8-96BA1F9DE4E6}" type="slidenum">
              <a:rPr lang="en-GB" smtClean="0"/>
              <a:t>‹#›</a:t>
            </a:fld>
            <a:endParaRPr lang="en-GB"/>
          </a:p>
        </p:txBody>
      </p:sp>
    </p:spTree>
    <p:extLst>
      <p:ext uri="{BB962C8B-B14F-4D97-AF65-F5344CB8AC3E}">
        <p14:creationId xmlns:p14="http://schemas.microsoft.com/office/powerpoint/2010/main" val="181721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F1A8B2-09A9-4095-A35E-50B6F82B9BD5}" type="datetime1">
              <a:rPr lang="en-GB" smtClean="0"/>
              <a:t>28/03/2020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563004" y="5810597"/>
            <a:ext cx="628996" cy="713120"/>
          </a:xfrm>
          <a:prstGeom prst="rect">
            <a:avLst/>
          </a:prstGeom>
        </p:spPr>
        <p:txBody>
          <a:bodyPr/>
          <a:lstStyle/>
          <a:p>
            <a:fld id="{E9D102F7-DA1C-4391-97A8-96BA1F9DE4E6}" type="slidenum">
              <a:rPr lang="en-GB" smtClean="0"/>
              <a:t>‹#›</a:t>
            </a:fld>
            <a:endParaRPr lang="en-GB"/>
          </a:p>
        </p:txBody>
      </p:sp>
    </p:spTree>
    <p:extLst>
      <p:ext uri="{BB962C8B-B14F-4D97-AF65-F5344CB8AC3E}">
        <p14:creationId xmlns:p14="http://schemas.microsoft.com/office/powerpoint/2010/main" val="78280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3251700-8A11-43DF-AC01-34B4B47CA6EC}" type="datetime1">
              <a:rPr lang="en-GB" smtClean="0"/>
              <a:t>28/03/2020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11563004" y="5810597"/>
            <a:ext cx="628996" cy="713120"/>
          </a:xfrm>
          <a:prstGeom prst="rect">
            <a:avLst/>
          </a:prstGeom>
        </p:spPr>
        <p:txBody>
          <a:bodyPr/>
          <a:lstStyle/>
          <a:p>
            <a:fld id="{E9D102F7-DA1C-4391-97A8-96BA1F9DE4E6}" type="slidenum">
              <a:rPr lang="en-GB" smtClean="0"/>
              <a:t>‹#›</a:t>
            </a:fld>
            <a:endParaRPr lang="en-GB"/>
          </a:p>
        </p:txBody>
      </p:sp>
    </p:spTree>
    <p:extLst>
      <p:ext uri="{BB962C8B-B14F-4D97-AF65-F5344CB8AC3E}">
        <p14:creationId xmlns:p14="http://schemas.microsoft.com/office/powerpoint/2010/main" val="638117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D94CAB4-4564-4208-B3A5-F35AE30A7701}" type="datetime1">
              <a:rPr lang="en-GB" smtClean="0"/>
              <a:t>28/03/2020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11563004" y="5810597"/>
            <a:ext cx="628996" cy="713120"/>
          </a:xfrm>
          <a:prstGeom prst="rect">
            <a:avLst/>
          </a:prstGeom>
        </p:spPr>
        <p:txBody>
          <a:bodyPr/>
          <a:lstStyle/>
          <a:p>
            <a:fld id="{E9D102F7-DA1C-4391-97A8-96BA1F9DE4E6}" type="slidenum">
              <a:rPr lang="en-GB" smtClean="0"/>
              <a:t>‹#›</a:t>
            </a:fld>
            <a:endParaRPr lang="en-GB"/>
          </a:p>
        </p:txBody>
      </p:sp>
    </p:spTree>
    <p:extLst>
      <p:ext uri="{BB962C8B-B14F-4D97-AF65-F5344CB8AC3E}">
        <p14:creationId xmlns:p14="http://schemas.microsoft.com/office/powerpoint/2010/main" val="357413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FF94F-E9A6-4EBA-A54E-6920A413B141}" type="datetime1">
              <a:rPr lang="en-GB" smtClean="0"/>
              <a:t>28/03/2020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11563004" y="5810597"/>
            <a:ext cx="628996" cy="713120"/>
          </a:xfrm>
          <a:prstGeom prst="rect">
            <a:avLst/>
          </a:prstGeom>
        </p:spPr>
        <p:txBody>
          <a:bodyPr/>
          <a:lstStyle/>
          <a:p>
            <a:fld id="{E9D102F7-DA1C-4391-97A8-96BA1F9DE4E6}" type="slidenum">
              <a:rPr lang="en-GB" smtClean="0"/>
              <a:t>‹#›</a:t>
            </a:fld>
            <a:endParaRPr lang="en-GB"/>
          </a:p>
        </p:txBody>
      </p:sp>
    </p:spTree>
    <p:extLst>
      <p:ext uri="{BB962C8B-B14F-4D97-AF65-F5344CB8AC3E}">
        <p14:creationId xmlns:p14="http://schemas.microsoft.com/office/powerpoint/2010/main" val="273966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A31E24-26AC-46AB-8287-02E70BCCDD9F}" type="datetime1">
              <a:rPr lang="en-GB" smtClean="0"/>
              <a:t>28/03/2020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563004" y="5810597"/>
            <a:ext cx="628996" cy="713120"/>
          </a:xfrm>
          <a:prstGeom prst="rect">
            <a:avLst/>
          </a:prstGeom>
        </p:spPr>
        <p:txBody>
          <a:bodyPr/>
          <a:lstStyle/>
          <a:p>
            <a:fld id="{E9D102F7-DA1C-4391-97A8-96BA1F9DE4E6}" type="slidenum">
              <a:rPr lang="en-GB" smtClean="0"/>
              <a:t>‹#›</a:t>
            </a:fld>
            <a:endParaRPr lang="en-GB"/>
          </a:p>
        </p:txBody>
      </p:sp>
    </p:spTree>
    <p:extLst>
      <p:ext uri="{BB962C8B-B14F-4D97-AF65-F5344CB8AC3E}">
        <p14:creationId xmlns:p14="http://schemas.microsoft.com/office/powerpoint/2010/main" val="183740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4C641A-CA21-48CD-8F42-387DC02B71F6}" type="datetime1">
              <a:rPr lang="en-GB" smtClean="0"/>
              <a:t>28/03/2020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563004" y="5810597"/>
            <a:ext cx="628996" cy="713120"/>
          </a:xfrm>
          <a:prstGeom prst="rect">
            <a:avLst/>
          </a:prstGeom>
        </p:spPr>
        <p:txBody>
          <a:bodyPr/>
          <a:lstStyle/>
          <a:p>
            <a:fld id="{E9D102F7-DA1C-4391-97A8-96BA1F9DE4E6}" type="slidenum">
              <a:rPr lang="en-GB" smtClean="0"/>
              <a:t>‹#›</a:t>
            </a:fld>
            <a:endParaRPr lang="en-GB"/>
          </a:p>
        </p:txBody>
      </p:sp>
    </p:spTree>
    <p:extLst>
      <p:ext uri="{BB962C8B-B14F-4D97-AF65-F5344CB8AC3E}">
        <p14:creationId xmlns:p14="http://schemas.microsoft.com/office/powerpoint/2010/main" val="192984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746" y="86172"/>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14746" y="1609494"/>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EC4A3-F174-41DC-B651-77C2B66D7F82}" type="datetime1">
              <a:rPr lang="en-GB" smtClean="0"/>
              <a:t>28/03/2020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8" name="Picture 7"/>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9475122" y="365125"/>
            <a:ext cx="1878678" cy="506777"/>
          </a:xfrm>
          <a:prstGeom prst="rect">
            <a:avLst/>
          </a:prstGeom>
        </p:spPr>
      </p:pic>
      <p:sp>
        <p:nvSpPr>
          <p:cNvPr id="10" name="Rectangle 9"/>
          <p:cNvSpPr/>
          <p:nvPr userDrawn="1"/>
        </p:nvSpPr>
        <p:spPr>
          <a:xfrm>
            <a:off x="214746" y="1221971"/>
            <a:ext cx="11139054" cy="189763"/>
          </a:xfrm>
          <a:prstGeom prst="rect">
            <a:avLst/>
          </a:prstGeom>
          <a:solidFill>
            <a:srgbClr val="7A9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5027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b="1" kern="1200">
          <a:solidFill>
            <a:srgbClr val="7A9E1A"/>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pps.who.int/iris/bitstream/handle/10665/85349/9789241548564_eng.pdf?sequence=1"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iswa.org/media/publications/knowledge-bas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iswa.org/download-the-newest-3rd-landfill-operations-guidelin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39317" y="2757697"/>
            <a:ext cx="6402568" cy="3231654"/>
          </a:xfrm>
          <a:prstGeom prst="rect">
            <a:avLst/>
          </a:prstGeom>
          <a:noFill/>
        </p:spPr>
        <p:txBody>
          <a:bodyPr wrap="square" rtlCol="0">
            <a:spAutoFit/>
          </a:bodyPr>
          <a:lstStyle/>
          <a:p>
            <a:r>
              <a:rPr lang="en-US" sz="3600" b="1" dirty="0">
                <a:solidFill>
                  <a:srgbClr val="7A9E1A"/>
                </a:solidFill>
              </a:rPr>
              <a:t>How to dispose of healthcare waste in landfills during the COVID19 crisis? </a:t>
            </a:r>
            <a:endParaRPr lang="en-GB" sz="2400" b="1" dirty="0">
              <a:solidFill>
                <a:srgbClr val="7A9E1A"/>
              </a:solidFill>
            </a:endParaRPr>
          </a:p>
          <a:p>
            <a:endParaRPr lang="en-GB" sz="2400" b="1" dirty="0">
              <a:solidFill>
                <a:srgbClr val="7A9E1A"/>
              </a:solidFill>
            </a:endParaRPr>
          </a:p>
          <a:p>
            <a:endParaRPr lang="en-GB" sz="2400" b="1" dirty="0">
              <a:solidFill>
                <a:srgbClr val="7A9E1A"/>
              </a:solidFill>
            </a:endParaRPr>
          </a:p>
          <a:p>
            <a:r>
              <a:rPr lang="en-GB" sz="2400" b="1" dirty="0" err="1">
                <a:solidFill>
                  <a:srgbClr val="7A9E1A"/>
                </a:solidFill>
              </a:rPr>
              <a:t>Antonis</a:t>
            </a:r>
            <a:r>
              <a:rPr lang="en-GB" sz="2400" b="1" dirty="0">
                <a:solidFill>
                  <a:srgbClr val="7A9E1A"/>
                </a:solidFill>
              </a:rPr>
              <a:t> </a:t>
            </a:r>
            <a:r>
              <a:rPr lang="en-GB" sz="2400" b="1" dirty="0" err="1">
                <a:solidFill>
                  <a:srgbClr val="7A9E1A"/>
                </a:solidFill>
              </a:rPr>
              <a:t>Mavropoulos</a:t>
            </a:r>
            <a:r>
              <a:rPr lang="en-GB" sz="2400" b="1" dirty="0">
                <a:solidFill>
                  <a:srgbClr val="7A9E1A"/>
                </a:solidFill>
              </a:rPr>
              <a:t>, ISWA President</a:t>
            </a:r>
          </a:p>
          <a:p>
            <a:r>
              <a:rPr lang="en-GB" sz="2400" b="1" dirty="0">
                <a:solidFill>
                  <a:srgbClr val="7A9E1A"/>
                </a:solidFill>
              </a:rPr>
              <a:t>March 2020</a:t>
            </a:r>
            <a:endParaRPr lang="de-DE" sz="3600" b="1" dirty="0">
              <a:solidFill>
                <a:srgbClr val="7A9E1A"/>
              </a:solidFill>
            </a:endParaRPr>
          </a:p>
        </p:txBody>
      </p:sp>
    </p:spTree>
    <p:extLst>
      <p:ext uri="{BB962C8B-B14F-4D97-AF65-F5344CB8AC3E}">
        <p14:creationId xmlns:p14="http://schemas.microsoft.com/office/powerpoint/2010/main" val="2643591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55A6E10B-7294-7845-A74A-A893468B8EB4}"/>
              </a:ext>
            </a:extLst>
          </p:cNvPr>
          <p:cNvSpPr>
            <a:spLocks noGrp="1"/>
          </p:cNvSpPr>
          <p:nvPr>
            <p:ph type="title"/>
          </p:nvPr>
        </p:nvSpPr>
        <p:spPr/>
        <p:txBody>
          <a:bodyPr/>
          <a:lstStyle/>
          <a:p>
            <a:r>
              <a:rPr lang="en-GR" dirty="0"/>
              <a:t>Healthcare waste in the tipping area</a:t>
            </a:r>
          </a:p>
        </p:txBody>
      </p:sp>
      <p:sp>
        <p:nvSpPr>
          <p:cNvPr id="2" name="Slide Number Placeholder 1">
            <a:extLst>
              <a:ext uri="{FF2B5EF4-FFF2-40B4-BE49-F238E27FC236}">
                <a16:creationId xmlns:a16="http://schemas.microsoft.com/office/drawing/2014/main" id="{B82C6680-DF39-8444-805A-874B2C8A3712}"/>
              </a:ext>
            </a:extLst>
          </p:cNvPr>
          <p:cNvSpPr>
            <a:spLocks noGrp="1"/>
          </p:cNvSpPr>
          <p:nvPr>
            <p:ph type="sldNum" sz="quarter" idx="12"/>
          </p:nvPr>
        </p:nvSpPr>
        <p:spPr/>
        <p:txBody>
          <a:bodyPr/>
          <a:lstStyle/>
          <a:p>
            <a:fld id="{E9D102F7-DA1C-4391-97A8-96BA1F9DE4E6}" type="slidenum">
              <a:rPr lang="en-GB" smtClean="0"/>
              <a:t>10</a:t>
            </a:fld>
            <a:endParaRPr lang="en-GB"/>
          </a:p>
        </p:txBody>
      </p:sp>
      <p:grpSp>
        <p:nvGrpSpPr>
          <p:cNvPr id="23" name="Group 22">
            <a:extLst>
              <a:ext uri="{FF2B5EF4-FFF2-40B4-BE49-F238E27FC236}">
                <a16:creationId xmlns:a16="http://schemas.microsoft.com/office/drawing/2014/main" id="{CA8F8F9A-45C2-8F4B-82B8-FBCFF0B131FB}"/>
              </a:ext>
            </a:extLst>
          </p:cNvPr>
          <p:cNvGrpSpPr/>
          <p:nvPr/>
        </p:nvGrpSpPr>
        <p:grpSpPr>
          <a:xfrm>
            <a:off x="449790" y="1756102"/>
            <a:ext cx="11113214" cy="4641738"/>
            <a:chOff x="449790" y="1756102"/>
            <a:chExt cx="11113214" cy="4641738"/>
          </a:xfrm>
        </p:grpSpPr>
        <p:sp>
          <p:nvSpPr>
            <p:cNvPr id="3" name="Freeform 2">
              <a:extLst>
                <a:ext uri="{FF2B5EF4-FFF2-40B4-BE49-F238E27FC236}">
                  <a16:creationId xmlns:a16="http://schemas.microsoft.com/office/drawing/2014/main" id="{AA65E6ED-EE9B-E146-B964-72C609620D32}"/>
                </a:ext>
              </a:extLst>
            </p:cNvPr>
            <p:cNvSpPr/>
            <p:nvPr/>
          </p:nvSpPr>
          <p:spPr>
            <a:xfrm>
              <a:off x="1323094" y="1756102"/>
              <a:ext cx="10239910" cy="3008147"/>
            </a:xfrm>
            <a:custGeom>
              <a:avLst/>
              <a:gdLst>
                <a:gd name="connsiteX0" fmla="*/ 0 w 8476180"/>
                <a:gd name="connsiteY0" fmla="*/ 0 h 1795796"/>
                <a:gd name="connsiteX1" fmla="*/ 2599362 w 8476180"/>
                <a:gd name="connsiteY1" fmla="*/ 1602768 h 1795796"/>
                <a:gd name="connsiteX2" fmla="*/ 8476180 w 8476180"/>
                <a:gd name="connsiteY2" fmla="*/ 1767155 h 1795796"/>
                <a:gd name="connsiteX3" fmla="*/ 8476180 w 8476180"/>
                <a:gd name="connsiteY3" fmla="*/ 1767155 h 1795796"/>
              </a:gdLst>
              <a:ahLst/>
              <a:cxnLst>
                <a:cxn ang="0">
                  <a:pos x="connsiteX0" y="connsiteY0"/>
                </a:cxn>
                <a:cxn ang="0">
                  <a:pos x="connsiteX1" y="connsiteY1"/>
                </a:cxn>
                <a:cxn ang="0">
                  <a:pos x="connsiteX2" y="connsiteY2"/>
                </a:cxn>
                <a:cxn ang="0">
                  <a:pos x="connsiteX3" y="connsiteY3"/>
                </a:cxn>
              </a:cxnLst>
              <a:rect l="l" t="t" r="r" b="b"/>
              <a:pathLst>
                <a:path w="8476180" h="1795796">
                  <a:moveTo>
                    <a:pt x="0" y="0"/>
                  </a:moveTo>
                  <a:cubicBezTo>
                    <a:pt x="593332" y="654121"/>
                    <a:pt x="1186665" y="1308242"/>
                    <a:pt x="2599362" y="1602768"/>
                  </a:cubicBezTo>
                  <a:cubicBezTo>
                    <a:pt x="4012059" y="1897294"/>
                    <a:pt x="8476180" y="1767155"/>
                    <a:pt x="8476180" y="1767155"/>
                  </a:cubicBezTo>
                  <a:lnTo>
                    <a:pt x="8476180" y="1767155"/>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4" name="Rectangle 3">
              <a:extLst>
                <a:ext uri="{FF2B5EF4-FFF2-40B4-BE49-F238E27FC236}">
                  <a16:creationId xmlns:a16="http://schemas.microsoft.com/office/drawing/2014/main" id="{0E3BA219-5255-9F44-994D-5362185CC127}"/>
                </a:ext>
              </a:extLst>
            </p:cNvPr>
            <p:cNvSpPr/>
            <p:nvPr/>
          </p:nvSpPr>
          <p:spPr>
            <a:xfrm>
              <a:off x="7100596" y="4764249"/>
              <a:ext cx="1339064" cy="163359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5" name="Rectangle 4">
              <a:extLst>
                <a:ext uri="{FF2B5EF4-FFF2-40B4-BE49-F238E27FC236}">
                  <a16:creationId xmlns:a16="http://schemas.microsoft.com/office/drawing/2014/main" id="{F0C9D6BD-8923-C245-8356-8712292897AC}"/>
                </a:ext>
              </a:extLst>
            </p:cNvPr>
            <p:cNvSpPr/>
            <p:nvPr/>
          </p:nvSpPr>
          <p:spPr>
            <a:xfrm>
              <a:off x="449790" y="4764249"/>
              <a:ext cx="11113214" cy="47343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7" name="Straight Connector 6">
              <a:extLst>
                <a:ext uri="{FF2B5EF4-FFF2-40B4-BE49-F238E27FC236}">
                  <a16:creationId xmlns:a16="http://schemas.microsoft.com/office/drawing/2014/main" id="{B5F30E1A-75F6-7D42-88E8-76D648898A1E}"/>
                </a:ext>
              </a:extLst>
            </p:cNvPr>
            <p:cNvCxnSpPr/>
            <p:nvPr/>
          </p:nvCxnSpPr>
          <p:spPr>
            <a:xfrm>
              <a:off x="2905314" y="3664527"/>
              <a:ext cx="4195282" cy="1099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D54487-867D-F442-9B71-0DA00B4264A8}"/>
                </a:ext>
              </a:extLst>
            </p:cNvPr>
            <p:cNvCxnSpPr/>
            <p:nvPr/>
          </p:nvCxnSpPr>
          <p:spPr>
            <a:xfrm>
              <a:off x="2401880" y="3143114"/>
              <a:ext cx="5774077" cy="1621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64B1C6-CEBB-4944-83DA-381227BE63C8}"/>
                </a:ext>
              </a:extLst>
            </p:cNvPr>
            <p:cNvCxnSpPr>
              <a:cxnSpLocks/>
            </p:cNvCxnSpPr>
            <p:nvPr/>
          </p:nvCxnSpPr>
          <p:spPr>
            <a:xfrm>
              <a:off x="1876185" y="2533984"/>
              <a:ext cx="7892266" cy="2230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868468-D712-654E-A942-49D262ADE8D7}"/>
                </a:ext>
              </a:extLst>
            </p:cNvPr>
            <p:cNvCxnSpPr>
              <a:cxnSpLocks/>
              <a:stCxn id="3" idx="0"/>
              <a:endCxn id="3" idx="2"/>
            </p:cNvCxnSpPr>
            <p:nvPr/>
          </p:nvCxnSpPr>
          <p:spPr>
            <a:xfrm>
              <a:off x="1323094" y="1756102"/>
              <a:ext cx="10239910" cy="296017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9004A87-55BD-5E41-A6FD-D2C51A021C23}"/>
                </a:ext>
              </a:extLst>
            </p:cNvPr>
            <p:cNvSpPr txBox="1"/>
            <p:nvPr/>
          </p:nvSpPr>
          <p:spPr>
            <a:xfrm>
              <a:off x="7100596" y="5373379"/>
              <a:ext cx="1339065" cy="646331"/>
            </a:xfrm>
            <a:prstGeom prst="rect">
              <a:avLst/>
            </a:prstGeom>
            <a:noFill/>
          </p:spPr>
          <p:txBody>
            <a:bodyPr wrap="square" rtlCol="0">
              <a:spAutoFit/>
            </a:bodyPr>
            <a:lstStyle/>
            <a:p>
              <a:pPr algn="ctr"/>
              <a:r>
                <a:rPr lang="en-GR" dirty="0"/>
                <a:t>Healthcare waste</a:t>
              </a:r>
            </a:p>
          </p:txBody>
        </p:sp>
        <p:sp>
          <p:nvSpPr>
            <p:cNvPr id="18" name="TextBox 17">
              <a:extLst>
                <a:ext uri="{FF2B5EF4-FFF2-40B4-BE49-F238E27FC236}">
                  <a16:creationId xmlns:a16="http://schemas.microsoft.com/office/drawing/2014/main" id="{E622BD5C-554B-6C47-9CA2-CA9CF252BA26}"/>
                </a:ext>
              </a:extLst>
            </p:cNvPr>
            <p:cNvSpPr txBox="1"/>
            <p:nvPr/>
          </p:nvSpPr>
          <p:spPr>
            <a:xfrm>
              <a:off x="7100595" y="4795393"/>
              <a:ext cx="4462409" cy="369332"/>
            </a:xfrm>
            <a:prstGeom prst="rect">
              <a:avLst/>
            </a:prstGeom>
            <a:noFill/>
          </p:spPr>
          <p:txBody>
            <a:bodyPr wrap="square" rtlCol="0">
              <a:spAutoFit/>
            </a:bodyPr>
            <a:lstStyle/>
            <a:p>
              <a:pPr algn="ctr"/>
              <a:r>
                <a:rPr lang="en-GR" dirty="0"/>
                <a:t>Soil</a:t>
              </a:r>
            </a:p>
          </p:txBody>
        </p:sp>
        <p:sp>
          <p:nvSpPr>
            <p:cNvPr id="19" name="TextBox 18">
              <a:extLst>
                <a:ext uri="{FF2B5EF4-FFF2-40B4-BE49-F238E27FC236}">
                  <a16:creationId xmlns:a16="http://schemas.microsoft.com/office/drawing/2014/main" id="{5293D247-3CB6-0A46-8785-07B6585A69A9}"/>
                </a:ext>
              </a:extLst>
            </p:cNvPr>
            <p:cNvSpPr txBox="1"/>
            <p:nvPr/>
          </p:nvSpPr>
          <p:spPr>
            <a:xfrm rot="844013">
              <a:off x="4572295" y="3175296"/>
              <a:ext cx="2500045" cy="369332"/>
            </a:xfrm>
            <a:prstGeom prst="rect">
              <a:avLst/>
            </a:prstGeom>
            <a:noFill/>
          </p:spPr>
          <p:txBody>
            <a:bodyPr wrap="square" rtlCol="0">
              <a:spAutoFit/>
            </a:bodyPr>
            <a:lstStyle/>
            <a:p>
              <a:r>
                <a:rPr lang="en-GR" dirty="0"/>
                <a:t>Waste and soil layers</a:t>
              </a:r>
            </a:p>
          </p:txBody>
        </p:sp>
        <p:sp>
          <p:nvSpPr>
            <p:cNvPr id="21" name="TextBox 20">
              <a:extLst>
                <a:ext uri="{FF2B5EF4-FFF2-40B4-BE49-F238E27FC236}">
                  <a16:creationId xmlns:a16="http://schemas.microsoft.com/office/drawing/2014/main" id="{E44D1E9D-ADB2-6B40-832E-6832446BC3F1}"/>
                </a:ext>
              </a:extLst>
            </p:cNvPr>
            <p:cNvSpPr txBox="1"/>
            <p:nvPr/>
          </p:nvSpPr>
          <p:spPr>
            <a:xfrm>
              <a:off x="567383" y="3905686"/>
              <a:ext cx="2944567" cy="369332"/>
            </a:xfrm>
            <a:prstGeom prst="rect">
              <a:avLst/>
            </a:prstGeom>
            <a:noFill/>
          </p:spPr>
          <p:txBody>
            <a:bodyPr wrap="square" rtlCol="0">
              <a:spAutoFit/>
            </a:bodyPr>
            <a:lstStyle/>
            <a:p>
              <a:r>
                <a:rPr lang="en-GR" dirty="0"/>
                <a:t>Waste from previous days</a:t>
              </a:r>
            </a:p>
          </p:txBody>
        </p:sp>
      </p:grpSp>
    </p:spTree>
    <p:extLst>
      <p:ext uri="{BB962C8B-B14F-4D97-AF65-F5344CB8AC3E}">
        <p14:creationId xmlns:p14="http://schemas.microsoft.com/office/powerpoint/2010/main" val="4006907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DC71A4-225F-F445-9730-5F2546536554}"/>
              </a:ext>
            </a:extLst>
          </p:cNvPr>
          <p:cNvSpPr>
            <a:spLocks noGrp="1"/>
          </p:cNvSpPr>
          <p:nvPr>
            <p:ph type="title"/>
          </p:nvPr>
        </p:nvSpPr>
        <p:spPr/>
        <p:txBody>
          <a:bodyPr/>
          <a:lstStyle/>
          <a:p>
            <a:r>
              <a:rPr lang="en-GR" dirty="0"/>
              <a:t>Second way: old parts of landfill</a:t>
            </a:r>
          </a:p>
        </p:txBody>
      </p:sp>
      <p:sp>
        <p:nvSpPr>
          <p:cNvPr id="5" name="Content Placeholder 4">
            <a:extLst>
              <a:ext uri="{FF2B5EF4-FFF2-40B4-BE49-F238E27FC236}">
                <a16:creationId xmlns:a16="http://schemas.microsoft.com/office/drawing/2014/main" id="{C14B0BBC-794F-2740-AF19-83DDE50C8946}"/>
              </a:ext>
            </a:extLst>
          </p:cNvPr>
          <p:cNvSpPr>
            <a:spLocks noGrp="1"/>
          </p:cNvSpPr>
          <p:nvPr>
            <p:ph idx="1"/>
          </p:nvPr>
        </p:nvSpPr>
        <p:spPr/>
        <p:txBody>
          <a:bodyPr>
            <a:normAutofit/>
          </a:bodyPr>
          <a:lstStyle/>
          <a:p>
            <a:r>
              <a:rPr lang="en-GR" sz="3600" dirty="0"/>
              <a:t>Find a place on top of mature waste (3 months old)</a:t>
            </a:r>
          </a:p>
          <a:p>
            <a:r>
              <a:rPr lang="en-GR" sz="3600" dirty="0"/>
              <a:t>Excavate a 2 m deep trench</a:t>
            </a:r>
          </a:p>
          <a:p>
            <a:r>
              <a:rPr lang="en-GR" sz="3600" dirty="0"/>
              <a:t>Backfill it with healthcare waste</a:t>
            </a:r>
          </a:p>
          <a:p>
            <a:r>
              <a:rPr lang="en-GR" sz="3600" dirty="0"/>
              <a:t>Cover it with the excavated mature waste</a:t>
            </a:r>
          </a:p>
          <a:p>
            <a:r>
              <a:rPr lang="en-GR" sz="3600" dirty="0"/>
              <a:t>Put soil on top (0.5-1m)  </a:t>
            </a:r>
          </a:p>
          <a:p>
            <a:r>
              <a:rPr lang="en-GR" sz="3600" dirty="0"/>
              <a:t>Make sure that scavengers do not have access there</a:t>
            </a:r>
          </a:p>
          <a:p>
            <a:pPr marL="0" indent="0">
              <a:buNone/>
            </a:pPr>
            <a:endParaRPr lang="en-GR" sz="3600" dirty="0"/>
          </a:p>
          <a:p>
            <a:pPr marL="0" indent="0">
              <a:buNone/>
            </a:pPr>
            <a:endParaRPr lang="en-GR" sz="3600" dirty="0"/>
          </a:p>
        </p:txBody>
      </p:sp>
      <p:sp>
        <p:nvSpPr>
          <p:cNvPr id="4" name="Slide Number Placeholder 3">
            <a:extLst>
              <a:ext uri="{FF2B5EF4-FFF2-40B4-BE49-F238E27FC236}">
                <a16:creationId xmlns:a16="http://schemas.microsoft.com/office/drawing/2014/main" id="{09C072BA-B8DD-7544-A3ED-E95CFBE952CD}"/>
              </a:ext>
            </a:extLst>
          </p:cNvPr>
          <p:cNvSpPr>
            <a:spLocks noGrp="1"/>
          </p:cNvSpPr>
          <p:nvPr>
            <p:ph type="sldNum" sz="quarter" idx="12"/>
          </p:nvPr>
        </p:nvSpPr>
        <p:spPr/>
        <p:txBody>
          <a:bodyPr/>
          <a:lstStyle/>
          <a:p>
            <a:fld id="{E9D102F7-DA1C-4391-97A8-96BA1F9DE4E6}" type="slidenum">
              <a:rPr lang="en-GB" smtClean="0"/>
              <a:pPr/>
              <a:t>11</a:t>
            </a:fld>
            <a:endParaRPr lang="en-GB" dirty="0"/>
          </a:p>
        </p:txBody>
      </p:sp>
    </p:spTree>
    <p:extLst>
      <p:ext uri="{BB962C8B-B14F-4D97-AF65-F5344CB8AC3E}">
        <p14:creationId xmlns:p14="http://schemas.microsoft.com/office/powerpoint/2010/main" val="1959917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519C-9935-0A48-90C6-E815ED71D707}"/>
              </a:ext>
            </a:extLst>
          </p:cNvPr>
          <p:cNvSpPr>
            <a:spLocks noGrp="1"/>
          </p:cNvSpPr>
          <p:nvPr>
            <p:ph type="title"/>
          </p:nvPr>
        </p:nvSpPr>
        <p:spPr/>
        <p:txBody>
          <a:bodyPr/>
          <a:lstStyle/>
          <a:p>
            <a:r>
              <a:rPr lang="en-GR" dirty="0"/>
              <a:t>Third way: special burial pit</a:t>
            </a:r>
          </a:p>
        </p:txBody>
      </p:sp>
      <p:sp>
        <p:nvSpPr>
          <p:cNvPr id="5" name="Content Placeholder 4">
            <a:extLst>
              <a:ext uri="{FF2B5EF4-FFF2-40B4-BE49-F238E27FC236}">
                <a16:creationId xmlns:a16="http://schemas.microsoft.com/office/drawing/2014/main" id="{C14B0BBC-794F-2740-AF19-83DDE50C8946}"/>
              </a:ext>
            </a:extLst>
          </p:cNvPr>
          <p:cNvSpPr>
            <a:spLocks noGrp="1"/>
          </p:cNvSpPr>
          <p:nvPr>
            <p:ph idx="1"/>
          </p:nvPr>
        </p:nvSpPr>
        <p:spPr>
          <a:xfrm>
            <a:off x="214745" y="1609494"/>
            <a:ext cx="10953263" cy="4351338"/>
          </a:xfrm>
        </p:spPr>
        <p:txBody>
          <a:bodyPr>
            <a:noAutofit/>
          </a:bodyPr>
          <a:lstStyle/>
          <a:p>
            <a:r>
              <a:rPr lang="en-GR" sz="3600" dirty="0"/>
              <a:t>Isolate and fence an area in the landfill</a:t>
            </a:r>
          </a:p>
          <a:p>
            <a:r>
              <a:rPr lang="en-GR" sz="3600" dirty="0"/>
              <a:t>Excavate a 2 m deep pit</a:t>
            </a:r>
          </a:p>
          <a:p>
            <a:r>
              <a:rPr lang="en-GR" sz="3600" dirty="0"/>
              <a:t>Put healthcare waste in layers - put soil on top of each layer immediately after their disposal </a:t>
            </a:r>
          </a:p>
          <a:p>
            <a:r>
              <a:rPr lang="en-GR" sz="3600" dirty="0"/>
              <a:t>Add lime if possible  </a:t>
            </a:r>
          </a:p>
          <a:p>
            <a:r>
              <a:rPr lang="en-GR" sz="3600" dirty="0"/>
              <a:t>Backfill the pit until max. 0.5 m below the surface and fill the final 0.5 m with soil</a:t>
            </a:r>
          </a:p>
          <a:p>
            <a:r>
              <a:rPr lang="en-GR" sz="3600" dirty="0"/>
              <a:t>Make sure that scavengers do not have access there</a:t>
            </a:r>
          </a:p>
          <a:p>
            <a:pPr marL="0" indent="0">
              <a:buNone/>
            </a:pPr>
            <a:endParaRPr lang="en-GR" sz="3600" dirty="0"/>
          </a:p>
          <a:p>
            <a:pPr marL="0" indent="0">
              <a:buNone/>
            </a:pPr>
            <a:endParaRPr lang="en-GR" sz="3600" dirty="0"/>
          </a:p>
        </p:txBody>
      </p:sp>
      <p:sp>
        <p:nvSpPr>
          <p:cNvPr id="4" name="Slide Number Placeholder 3">
            <a:extLst>
              <a:ext uri="{FF2B5EF4-FFF2-40B4-BE49-F238E27FC236}">
                <a16:creationId xmlns:a16="http://schemas.microsoft.com/office/drawing/2014/main" id="{09C072BA-B8DD-7544-A3ED-E95CFBE952CD}"/>
              </a:ext>
            </a:extLst>
          </p:cNvPr>
          <p:cNvSpPr>
            <a:spLocks noGrp="1"/>
          </p:cNvSpPr>
          <p:nvPr>
            <p:ph type="sldNum" sz="quarter" idx="12"/>
          </p:nvPr>
        </p:nvSpPr>
        <p:spPr/>
        <p:txBody>
          <a:bodyPr/>
          <a:lstStyle/>
          <a:p>
            <a:fld id="{E9D102F7-DA1C-4391-97A8-96BA1F9DE4E6}" type="slidenum">
              <a:rPr lang="en-GB" smtClean="0"/>
              <a:pPr/>
              <a:t>12</a:t>
            </a:fld>
            <a:endParaRPr lang="en-GB" dirty="0"/>
          </a:p>
        </p:txBody>
      </p:sp>
    </p:spTree>
    <p:extLst>
      <p:ext uri="{BB962C8B-B14F-4D97-AF65-F5344CB8AC3E}">
        <p14:creationId xmlns:p14="http://schemas.microsoft.com/office/powerpoint/2010/main" val="73836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CDA10C-D533-6444-9EE5-5A7D7E80C07B}"/>
              </a:ext>
            </a:extLst>
          </p:cNvPr>
          <p:cNvSpPr>
            <a:spLocks noGrp="1"/>
          </p:cNvSpPr>
          <p:nvPr>
            <p:ph type="title"/>
          </p:nvPr>
        </p:nvSpPr>
        <p:spPr/>
        <p:txBody>
          <a:bodyPr/>
          <a:lstStyle/>
          <a:p>
            <a:r>
              <a:rPr lang="en-GR" dirty="0"/>
              <a:t>Example of a special burial pit</a:t>
            </a:r>
          </a:p>
        </p:txBody>
      </p:sp>
      <p:sp>
        <p:nvSpPr>
          <p:cNvPr id="2" name="Slide Number Placeholder 1">
            <a:extLst>
              <a:ext uri="{FF2B5EF4-FFF2-40B4-BE49-F238E27FC236}">
                <a16:creationId xmlns:a16="http://schemas.microsoft.com/office/drawing/2014/main" id="{18B7BB48-B459-A24F-AD03-C17C1AA7EAD4}"/>
              </a:ext>
            </a:extLst>
          </p:cNvPr>
          <p:cNvSpPr>
            <a:spLocks noGrp="1"/>
          </p:cNvSpPr>
          <p:nvPr>
            <p:ph type="sldNum" sz="quarter" idx="12"/>
          </p:nvPr>
        </p:nvSpPr>
        <p:spPr/>
        <p:txBody>
          <a:bodyPr/>
          <a:lstStyle/>
          <a:p>
            <a:fld id="{E9D102F7-DA1C-4391-97A8-96BA1F9DE4E6}" type="slidenum">
              <a:rPr lang="en-GB" smtClean="0"/>
              <a:t>13</a:t>
            </a:fld>
            <a:endParaRPr lang="en-GB"/>
          </a:p>
        </p:txBody>
      </p:sp>
      <p:pic>
        <p:nvPicPr>
          <p:cNvPr id="4" name="Picture 3" descr="A screenshot of a cell phone&#10;&#10;Description automatically generated">
            <a:extLst>
              <a:ext uri="{FF2B5EF4-FFF2-40B4-BE49-F238E27FC236}">
                <a16:creationId xmlns:a16="http://schemas.microsoft.com/office/drawing/2014/main" id="{363999DE-4336-4541-893E-A3B4A6E70B9E}"/>
              </a:ext>
            </a:extLst>
          </p:cNvPr>
          <p:cNvPicPr>
            <a:picLocks noChangeAspect="1"/>
          </p:cNvPicPr>
          <p:nvPr/>
        </p:nvPicPr>
        <p:blipFill rotWithShape="1">
          <a:blip r:embed="rId2">
            <a:extLst>
              <a:ext uri="{28A0092B-C50C-407E-A947-70E740481C1C}">
                <a14:useLocalDpi xmlns:a14="http://schemas.microsoft.com/office/drawing/2010/main" val="0"/>
              </a:ext>
            </a:extLst>
          </a:blip>
          <a:srcRect l="6944" t="34315" r="31187" b="23232"/>
          <a:stretch/>
        </p:blipFill>
        <p:spPr>
          <a:xfrm>
            <a:off x="639880" y="1708265"/>
            <a:ext cx="10303033" cy="4418568"/>
          </a:xfrm>
          <a:prstGeom prst="rect">
            <a:avLst/>
          </a:prstGeom>
        </p:spPr>
      </p:pic>
      <p:sp>
        <p:nvSpPr>
          <p:cNvPr id="6" name="TextBox 5">
            <a:extLst>
              <a:ext uri="{FF2B5EF4-FFF2-40B4-BE49-F238E27FC236}">
                <a16:creationId xmlns:a16="http://schemas.microsoft.com/office/drawing/2014/main" id="{A7975D49-2CBC-CA47-B164-673A8330AEDE}"/>
              </a:ext>
            </a:extLst>
          </p:cNvPr>
          <p:cNvSpPr txBox="1"/>
          <p:nvPr/>
        </p:nvSpPr>
        <p:spPr>
          <a:xfrm>
            <a:off x="526473" y="6026727"/>
            <a:ext cx="10889672" cy="923330"/>
          </a:xfrm>
          <a:prstGeom prst="rect">
            <a:avLst/>
          </a:prstGeom>
          <a:noFill/>
        </p:spPr>
        <p:txBody>
          <a:bodyPr wrap="square" rtlCol="0">
            <a:spAutoFit/>
          </a:bodyPr>
          <a:lstStyle/>
          <a:p>
            <a:pPr algn="ctr"/>
            <a:r>
              <a:rPr lang="en-GR" dirty="0"/>
              <a:t>Source: </a:t>
            </a:r>
            <a:r>
              <a:rPr lang="en-GB" dirty="0"/>
              <a:t>Safe management of wastes from health-care activities, 2014 WHO, available at</a:t>
            </a:r>
          </a:p>
          <a:p>
            <a:pPr algn="ctr"/>
            <a:r>
              <a:rPr lang="en-GB" dirty="0">
                <a:hlinkClick r:id="rId3"/>
              </a:rPr>
              <a:t>https://apps.who.int/iris/bitstream/handle/10665/85349/9789241548564_eng.pdf?sequence=1</a:t>
            </a:r>
            <a:r>
              <a:rPr lang="en-GB" dirty="0"/>
              <a:t> </a:t>
            </a:r>
          </a:p>
          <a:p>
            <a:pPr algn="ctr"/>
            <a:endParaRPr lang="en-GR" dirty="0"/>
          </a:p>
        </p:txBody>
      </p:sp>
    </p:spTree>
    <p:extLst>
      <p:ext uri="{BB962C8B-B14F-4D97-AF65-F5344CB8AC3E}">
        <p14:creationId xmlns:p14="http://schemas.microsoft.com/office/powerpoint/2010/main" val="361664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519C-9935-0A48-90C6-E815ED71D707}"/>
              </a:ext>
            </a:extLst>
          </p:cNvPr>
          <p:cNvSpPr>
            <a:spLocks noGrp="1"/>
          </p:cNvSpPr>
          <p:nvPr>
            <p:ph type="title"/>
          </p:nvPr>
        </p:nvSpPr>
        <p:spPr/>
        <p:txBody>
          <a:bodyPr/>
          <a:lstStyle/>
          <a:p>
            <a:r>
              <a:rPr lang="en-GR" dirty="0"/>
              <a:t>Fourth way: encapsulation</a:t>
            </a:r>
          </a:p>
        </p:txBody>
      </p:sp>
      <p:sp>
        <p:nvSpPr>
          <p:cNvPr id="5" name="Content Placeholder 4">
            <a:extLst>
              <a:ext uri="{FF2B5EF4-FFF2-40B4-BE49-F238E27FC236}">
                <a16:creationId xmlns:a16="http://schemas.microsoft.com/office/drawing/2014/main" id="{C14B0BBC-794F-2740-AF19-83DDE50C8946}"/>
              </a:ext>
            </a:extLst>
          </p:cNvPr>
          <p:cNvSpPr>
            <a:spLocks noGrp="1"/>
          </p:cNvSpPr>
          <p:nvPr>
            <p:ph idx="1"/>
          </p:nvPr>
        </p:nvSpPr>
        <p:spPr>
          <a:xfrm>
            <a:off x="214746" y="1840849"/>
            <a:ext cx="7146175" cy="4746856"/>
          </a:xfrm>
        </p:spPr>
        <p:txBody>
          <a:bodyPr>
            <a:noAutofit/>
          </a:bodyPr>
          <a:lstStyle/>
          <a:p>
            <a:r>
              <a:rPr lang="en-GR" sz="3600" dirty="0"/>
              <a:t>Fill metal or plastic containers up to ¾ with waste</a:t>
            </a:r>
          </a:p>
          <a:p>
            <a:r>
              <a:rPr lang="en-GR" sz="3600" dirty="0"/>
              <a:t>Add a medium like plastic foam, bituminous sand, cement mortar or clay on top to seal them.</a:t>
            </a:r>
          </a:p>
          <a:p>
            <a:r>
              <a:rPr lang="en-GR" sz="3600" dirty="0"/>
              <a:t>After the medium is dried dispose the containers in the landfill.</a:t>
            </a:r>
          </a:p>
          <a:p>
            <a:pPr marL="0" indent="0">
              <a:buNone/>
            </a:pPr>
            <a:endParaRPr lang="en-GR" sz="3600" dirty="0"/>
          </a:p>
        </p:txBody>
      </p:sp>
      <p:sp>
        <p:nvSpPr>
          <p:cNvPr id="4" name="Slide Number Placeholder 3">
            <a:extLst>
              <a:ext uri="{FF2B5EF4-FFF2-40B4-BE49-F238E27FC236}">
                <a16:creationId xmlns:a16="http://schemas.microsoft.com/office/drawing/2014/main" id="{09C072BA-B8DD-7544-A3ED-E95CFBE952CD}"/>
              </a:ext>
            </a:extLst>
          </p:cNvPr>
          <p:cNvSpPr>
            <a:spLocks noGrp="1"/>
          </p:cNvSpPr>
          <p:nvPr>
            <p:ph type="sldNum" sz="quarter" idx="12"/>
          </p:nvPr>
        </p:nvSpPr>
        <p:spPr/>
        <p:txBody>
          <a:bodyPr/>
          <a:lstStyle/>
          <a:p>
            <a:fld id="{E9D102F7-DA1C-4391-97A8-96BA1F9DE4E6}" type="slidenum">
              <a:rPr lang="en-GB" smtClean="0"/>
              <a:pPr/>
              <a:t>14</a:t>
            </a:fld>
            <a:endParaRPr lang="en-GB" dirty="0"/>
          </a:p>
        </p:txBody>
      </p:sp>
      <p:pic>
        <p:nvPicPr>
          <p:cNvPr id="6" name="Picture 5" descr="A screenshot of a cell phone&#10;&#10;Description automatically generated">
            <a:extLst>
              <a:ext uri="{FF2B5EF4-FFF2-40B4-BE49-F238E27FC236}">
                <a16:creationId xmlns:a16="http://schemas.microsoft.com/office/drawing/2014/main" id="{B35495B4-FA0F-C548-A924-0F119564BD9D}"/>
              </a:ext>
            </a:extLst>
          </p:cNvPr>
          <p:cNvPicPr>
            <a:picLocks noChangeAspect="1"/>
          </p:cNvPicPr>
          <p:nvPr/>
        </p:nvPicPr>
        <p:blipFill rotWithShape="1">
          <a:blip r:embed="rId2">
            <a:extLst>
              <a:ext uri="{28A0092B-C50C-407E-A947-70E740481C1C}">
                <a14:useLocalDpi xmlns:a14="http://schemas.microsoft.com/office/drawing/2010/main" val="0"/>
              </a:ext>
            </a:extLst>
          </a:blip>
          <a:srcRect l="38570" t="16175" r="23862" b="16139"/>
          <a:stretch/>
        </p:blipFill>
        <p:spPr>
          <a:xfrm>
            <a:off x="7495082" y="1569019"/>
            <a:ext cx="4696918" cy="5288981"/>
          </a:xfrm>
          <a:prstGeom prst="rect">
            <a:avLst/>
          </a:prstGeom>
        </p:spPr>
      </p:pic>
    </p:spTree>
    <p:extLst>
      <p:ext uri="{BB962C8B-B14F-4D97-AF65-F5344CB8AC3E}">
        <p14:creationId xmlns:p14="http://schemas.microsoft.com/office/powerpoint/2010/main" val="1406674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E46F-70C6-7840-9AE3-FDE1C1FEBC5F}"/>
              </a:ext>
            </a:extLst>
          </p:cNvPr>
          <p:cNvSpPr>
            <a:spLocks noGrp="1"/>
          </p:cNvSpPr>
          <p:nvPr>
            <p:ph type="title"/>
          </p:nvPr>
        </p:nvSpPr>
        <p:spPr/>
        <p:txBody>
          <a:bodyPr/>
          <a:lstStyle/>
          <a:p>
            <a:r>
              <a:rPr lang="en-GR" dirty="0"/>
              <a:t>To recap: 4 rules</a:t>
            </a:r>
          </a:p>
        </p:txBody>
      </p:sp>
      <p:sp>
        <p:nvSpPr>
          <p:cNvPr id="3" name="Content Placeholder 2">
            <a:extLst>
              <a:ext uri="{FF2B5EF4-FFF2-40B4-BE49-F238E27FC236}">
                <a16:creationId xmlns:a16="http://schemas.microsoft.com/office/drawing/2014/main" id="{F027D485-43E8-184B-AABD-D8AB737D95DD}"/>
              </a:ext>
            </a:extLst>
          </p:cNvPr>
          <p:cNvSpPr>
            <a:spLocks noGrp="1"/>
          </p:cNvSpPr>
          <p:nvPr>
            <p:ph idx="1"/>
          </p:nvPr>
        </p:nvSpPr>
        <p:spPr>
          <a:xfrm>
            <a:off x="214746" y="1732135"/>
            <a:ext cx="10515600" cy="4351338"/>
          </a:xfrm>
        </p:spPr>
        <p:txBody>
          <a:bodyPr>
            <a:normAutofit/>
          </a:bodyPr>
          <a:lstStyle/>
          <a:p>
            <a:r>
              <a:rPr lang="en-GR" sz="3600" dirty="0"/>
              <a:t>Rule 1: The safer the better</a:t>
            </a:r>
          </a:p>
          <a:p>
            <a:r>
              <a:rPr lang="en-GR" sz="3600" dirty="0"/>
              <a:t>Rule 2: No contact</a:t>
            </a:r>
          </a:p>
          <a:p>
            <a:r>
              <a:rPr lang="en-GR" sz="3600" dirty="0"/>
              <a:t>Rule 3: No business as usual</a:t>
            </a:r>
          </a:p>
          <a:p>
            <a:r>
              <a:rPr lang="en-GR" sz="3600" dirty="0"/>
              <a:t>Rule 4: Go deep and isolate</a:t>
            </a:r>
          </a:p>
        </p:txBody>
      </p:sp>
      <p:sp>
        <p:nvSpPr>
          <p:cNvPr id="4" name="Slide Number Placeholder 3">
            <a:extLst>
              <a:ext uri="{FF2B5EF4-FFF2-40B4-BE49-F238E27FC236}">
                <a16:creationId xmlns:a16="http://schemas.microsoft.com/office/drawing/2014/main" id="{F3A5A7C3-52BB-484E-885F-12608F0804A7}"/>
              </a:ext>
            </a:extLst>
          </p:cNvPr>
          <p:cNvSpPr>
            <a:spLocks noGrp="1"/>
          </p:cNvSpPr>
          <p:nvPr>
            <p:ph type="sldNum" sz="quarter" idx="12"/>
          </p:nvPr>
        </p:nvSpPr>
        <p:spPr/>
        <p:txBody>
          <a:bodyPr/>
          <a:lstStyle/>
          <a:p>
            <a:fld id="{E9D102F7-DA1C-4391-97A8-96BA1F9DE4E6}" type="slidenum">
              <a:rPr lang="en-GB" smtClean="0"/>
              <a:pPr/>
              <a:t>15</a:t>
            </a:fld>
            <a:endParaRPr lang="en-GB" dirty="0"/>
          </a:p>
        </p:txBody>
      </p:sp>
    </p:spTree>
    <p:extLst>
      <p:ext uri="{BB962C8B-B14F-4D97-AF65-F5344CB8AC3E}">
        <p14:creationId xmlns:p14="http://schemas.microsoft.com/office/powerpoint/2010/main" val="874891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FFDA-100F-2741-BA56-B87D74FC67F6}"/>
              </a:ext>
            </a:extLst>
          </p:cNvPr>
          <p:cNvSpPr>
            <a:spLocks noGrp="1"/>
          </p:cNvSpPr>
          <p:nvPr>
            <p:ph type="title"/>
          </p:nvPr>
        </p:nvSpPr>
        <p:spPr/>
        <p:txBody>
          <a:bodyPr/>
          <a:lstStyle/>
          <a:p>
            <a:r>
              <a:rPr lang="en-GR" dirty="0"/>
              <a:t>Landfills and pandemics</a:t>
            </a:r>
          </a:p>
        </p:txBody>
      </p:sp>
      <p:sp>
        <p:nvSpPr>
          <p:cNvPr id="3" name="Content Placeholder 2">
            <a:extLst>
              <a:ext uri="{FF2B5EF4-FFF2-40B4-BE49-F238E27FC236}">
                <a16:creationId xmlns:a16="http://schemas.microsoft.com/office/drawing/2014/main" id="{FD45A8D9-C9C5-B440-86A7-4460879A1EA4}"/>
              </a:ext>
            </a:extLst>
          </p:cNvPr>
          <p:cNvSpPr>
            <a:spLocks noGrp="1"/>
          </p:cNvSpPr>
          <p:nvPr>
            <p:ph idx="1"/>
          </p:nvPr>
        </p:nvSpPr>
        <p:spPr>
          <a:xfrm>
            <a:off x="214746" y="1609494"/>
            <a:ext cx="11170036" cy="4351338"/>
          </a:xfrm>
        </p:spPr>
        <p:txBody>
          <a:bodyPr>
            <a:noAutofit/>
          </a:bodyPr>
          <a:lstStyle/>
          <a:p>
            <a:r>
              <a:rPr lang="en-GR" sz="3600" dirty="0"/>
              <a:t>Sanitary landfills are an indispensable part of any waste management system.</a:t>
            </a:r>
          </a:p>
          <a:p>
            <a:r>
              <a:rPr lang="en-GR" sz="3600" dirty="0"/>
              <a:t>In pandemics, in the absence of thermal treatment, sanitary landfills are a safe final sink for healthcare waste but certain procedures have to be applied.</a:t>
            </a:r>
          </a:p>
          <a:p>
            <a:r>
              <a:rPr lang="en-GR" sz="3600" dirty="0"/>
              <a:t>But even if thermal treatment for infectious waste is available, in pandemics the healthcare waste generated are usually much more than usual, so sanitary landfills can provide an alternative disposal route.</a:t>
            </a:r>
          </a:p>
          <a:p>
            <a:pPr marL="0" indent="0">
              <a:buNone/>
            </a:pPr>
            <a:endParaRPr lang="en-GR" sz="3600" dirty="0"/>
          </a:p>
        </p:txBody>
      </p:sp>
      <p:sp>
        <p:nvSpPr>
          <p:cNvPr id="4" name="Slide Number Placeholder 3">
            <a:extLst>
              <a:ext uri="{FF2B5EF4-FFF2-40B4-BE49-F238E27FC236}">
                <a16:creationId xmlns:a16="http://schemas.microsoft.com/office/drawing/2014/main" id="{6CECE247-5151-294B-95D4-092D0CA012B7}"/>
              </a:ext>
            </a:extLst>
          </p:cNvPr>
          <p:cNvSpPr>
            <a:spLocks noGrp="1"/>
          </p:cNvSpPr>
          <p:nvPr>
            <p:ph type="sldNum" sz="quarter" idx="12"/>
          </p:nvPr>
        </p:nvSpPr>
        <p:spPr/>
        <p:txBody>
          <a:bodyPr/>
          <a:lstStyle/>
          <a:p>
            <a:fld id="{E9D102F7-DA1C-4391-97A8-96BA1F9DE4E6}" type="slidenum">
              <a:rPr lang="en-GB" smtClean="0"/>
              <a:pPr/>
              <a:t>16</a:t>
            </a:fld>
            <a:endParaRPr lang="en-GB" dirty="0"/>
          </a:p>
        </p:txBody>
      </p:sp>
    </p:spTree>
    <p:extLst>
      <p:ext uri="{BB962C8B-B14F-4D97-AF65-F5344CB8AC3E}">
        <p14:creationId xmlns:p14="http://schemas.microsoft.com/office/powerpoint/2010/main" val="2852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5952-4277-484F-88FC-7C6A10C4E226}"/>
              </a:ext>
            </a:extLst>
          </p:cNvPr>
          <p:cNvSpPr>
            <a:spLocks noGrp="1"/>
          </p:cNvSpPr>
          <p:nvPr>
            <p:ph type="title"/>
          </p:nvPr>
        </p:nvSpPr>
        <p:spPr>
          <a:xfrm>
            <a:off x="11676" y="2938004"/>
            <a:ext cx="12168648" cy="981992"/>
          </a:xfrm>
        </p:spPr>
        <p:txBody>
          <a:bodyPr>
            <a:normAutofit/>
          </a:bodyPr>
          <a:lstStyle/>
          <a:p>
            <a:pPr algn="ctr"/>
            <a:r>
              <a:rPr lang="en-GB" sz="3600" dirty="0">
                <a:hlinkClick r:id="rId2"/>
              </a:rPr>
              <a:t>https://www.iswa.org/media/publications/knowledge-base/</a:t>
            </a:r>
            <a:endParaRPr lang="en-GR" sz="3600" dirty="0"/>
          </a:p>
        </p:txBody>
      </p:sp>
      <p:sp>
        <p:nvSpPr>
          <p:cNvPr id="3" name="Text Placeholder 2">
            <a:extLst>
              <a:ext uri="{FF2B5EF4-FFF2-40B4-BE49-F238E27FC236}">
                <a16:creationId xmlns:a16="http://schemas.microsoft.com/office/drawing/2014/main" id="{C3042BA8-7BFF-104A-9D88-BC29E4378D61}"/>
              </a:ext>
            </a:extLst>
          </p:cNvPr>
          <p:cNvSpPr>
            <a:spLocks noGrp="1"/>
          </p:cNvSpPr>
          <p:nvPr>
            <p:ph type="body" idx="1"/>
          </p:nvPr>
        </p:nvSpPr>
        <p:spPr>
          <a:xfrm>
            <a:off x="-1" y="4310410"/>
            <a:ext cx="12168647" cy="1500187"/>
          </a:xfrm>
        </p:spPr>
        <p:txBody>
          <a:bodyPr>
            <a:noAutofit/>
          </a:bodyPr>
          <a:lstStyle/>
          <a:p>
            <a:pPr algn="ctr"/>
            <a:r>
              <a:rPr lang="en-GR" sz="3600" dirty="0"/>
              <a:t>Find more for healthcare &amp; medical waste management at ISWA’s Knowledge Base</a:t>
            </a:r>
          </a:p>
        </p:txBody>
      </p:sp>
      <p:sp>
        <p:nvSpPr>
          <p:cNvPr id="4" name="Slide Number Placeholder 3">
            <a:extLst>
              <a:ext uri="{FF2B5EF4-FFF2-40B4-BE49-F238E27FC236}">
                <a16:creationId xmlns:a16="http://schemas.microsoft.com/office/drawing/2014/main" id="{59AEC8CE-F9F2-D346-BDC9-0F2B8AB89575}"/>
              </a:ext>
            </a:extLst>
          </p:cNvPr>
          <p:cNvSpPr>
            <a:spLocks noGrp="1"/>
          </p:cNvSpPr>
          <p:nvPr>
            <p:ph type="sldNum" sz="quarter" idx="12"/>
          </p:nvPr>
        </p:nvSpPr>
        <p:spPr/>
        <p:txBody>
          <a:bodyPr/>
          <a:lstStyle/>
          <a:p>
            <a:fld id="{E9D102F7-DA1C-4391-97A8-96BA1F9DE4E6}" type="slidenum">
              <a:rPr lang="en-GB" smtClean="0"/>
              <a:t>17</a:t>
            </a:fld>
            <a:endParaRPr lang="en-GB"/>
          </a:p>
        </p:txBody>
      </p:sp>
    </p:spTree>
    <p:extLst>
      <p:ext uri="{BB962C8B-B14F-4D97-AF65-F5344CB8AC3E}">
        <p14:creationId xmlns:p14="http://schemas.microsoft.com/office/powerpoint/2010/main" val="2713718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F9A9-7DCA-1D49-8348-941183C39868}"/>
              </a:ext>
            </a:extLst>
          </p:cNvPr>
          <p:cNvSpPr>
            <a:spLocks noGrp="1"/>
          </p:cNvSpPr>
          <p:nvPr>
            <p:ph type="title"/>
          </p:nvPr>
        </p:nvSpPr>
        <p:spPr/>
        <p:txBody>
          <a:bodyPr/>
          <a:lstStyle/>
          <a:p>
            <a:r>
              <a:rPr lang="en-GR" dirty="0"/>
              <a:t>COVID19 pandemics and Global South</a:t>
            </a:r>
          </a:p>
        </p:txBody>
      </p:sp>
      <p:sp>
        <p:nvSpPr>
          <p:cNvPr id="4" name="Content Placeholder 3">
            <a:extLst>
              <a:ext uri="{FF2B5EF4-FFF2-40B4-BE49-F238E27FC236}">
                <a16:creationId xmlns:a16="http://schemas.microsoft.com/office/drawing/2014/main" id="{A4FADD69-FD8F-FB4C-AA19-932E758DF534}"/>
              </a:ext>
            </a:extLst>
          </p:cNvPr>
          <p:cNvSpPr>
            <a:spLocks noGrp="1"/>
          </p:cNvSpPr>
          <p:nvPr>
            <p:ph idx="1"/>
          </p:nvPr>
        </p:nvSpPr>
        <p:spPr>
          <a:xfrm>
            <a:off x="214746" y="1574770"/>
            <a:ext cx="11315007" cy="4351338"/>
          </a:xfrm>
        </p:spPr>
        <p:txBody>
          <a:bodyPr>
            <a:noAutofit/>
          </a:bodyPr>
          <a:lstStyle/>
          <a:p>
            <a:r>
              <a:rPr lang="en-GR" sz="3600" dirty="0"/>
              <a:t>During the pandemics, it is important to make sure that healthcare waste is properly and safely collected, treated and disposed of.</a:t>
            </a:r>
          </a:p>
          <a:p>
            <a:r>
              <a:rPr lang="en-GR" sz="3600" dirty="0"/>
              <a:t>In many countries, during the pandemics all the hospital waste are considered and managed like infectious ones.</a:t>
            </a:r>
          </a:p>
          <a:p>
            <a:r>
              <a:rPr lang="en-GR" sz="3600" dirty="0"/>
              <a:t>Healthcare waste should be treated before their disposal in order to eliminate any possibility for infection. </a:t>
            </a:r>
          </a:p>
        </p:txBody>
      </p:sp>
      <p:sp>
        <p:nvSpPr>
          <p:cNvPr id="3" name="Slide Number Placeholder 2">
            <a:extLst>
              <a:ext uri="{FF2B5EF4-FFF2-40B4-BE49-F238E27FC236}">
                <a16:creationId xmlns:a16="http://schemas.microsoft.com/office/drawing/2014/main" id="{466C674F-3C4C-EF4B-9753-2969BB25A194}"/>
              </a:ext>
            </a:extLst>
          </p:cNvPr>
          <p:cNvSpPr>
            <a:spLocks noGrp="1"/>
          </p:cNvSpPr>
          <p:nvPr>
            <p:ph type="sldNum" sz="quarter" idx="12"/>
          </p:nvPr>
        </p:nvSpPr>
        <p:spPr/>
        <p:txBody>
          <a:bodyPr/>
          <a:lstStyle/>
          <a:p>
            <a:fld id="{E9D102F7-DA1C-4391-97A8-96BA1F9DE4E6}" type="slidenum">
              <a:rPr lang="en-GB" smtClean="0"/>
              <a:t>2</a:t>
            </a:fld>
            <a:endParaRPr lang="en-GB"/>
          </a:p>
        </p:txBody>
      </p:sp>
    </p:spTree>
    <p:extLst>
      <p:ext uri="{BB962C8B-B14F-4D97-AF65-F5344CB8AC3E}">
        <p14:creationId xmlns:p14="http://schemas.microsoft.com/office/powerpoint/2010/main" val="405759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6676AD-FE3F-D54B-ABF0-CF44A3EFD7E0}"/>
              </a:ext>
            </a:extLst>
          </p:cNvPr>
          <p:cNvSpPr>
            <a:spLocks noGrp="1"/>
          </p:cNvSpPr>
          <p:nvPr>
            <p:ph idx="1"/>
          </p:nvPr>
        </p:nvSpPr>
        <p:spPr>
          <a:xfrm>
            <a:off x="191597" y="1887286"/>
            <a:ext cx="10515600" cy="4351338"/>
          </a:xfrm>
        </p:spPr>
        <p:txBody>
          <a:bodyPr>
            <a:normAutofit/>
          </a:bodyPr>
          <a:lstStyle/>
          <a:p>
            <a:r>
              <a:rPr lang="en-GR" sz="3600" dirty="0"/>
              <a:t>However, in many developing countries the only solution available is to dispose of healthcare waste in landfills or to store them temporarily. </a:t>
            </a:r>
          </a:p>
          <a:p>
            <a:r>
              <a:rPr lang="en-GR" sz="3600" dirty="0"/>
              <a:t>Disposal in landfills should be implemented in a certain way – we will discuss this practice today. </a:t>
            </a:r>
          </a:p>
          <a:p>
            <a:endParaRPr lang="en-GR" sz="3600" dirty="0"/>
          </a:p>
        </p:txBody>
      </p:sp>
      <p:sp>
        <p:nvSpPr>
          <p:cNvPr id="4" name="Slide Number Placeholder 3">
            <a:extLst>
              <a:ext uri="{FF2B5EF4-FFF2-40B4-BE49-F238E27FC236}">
                <a16:creationId xmlns:a16="http://schemas.microsoft.com/office/drawing/2014/main" id="{303CE241-319E-4D47-9199-04BC404D9B05}"/>
              </a:ext>
            </a:extLst>
          </p:cNvPr>
          <p:cNvSpPr>
            <a:spLocks noGrp="1"/>
          </p:cNvSpPr>
          <p:nvPr>
            <p:ph type="sldNum" sz="quarter" idx="12"/>
          </p:nvPr>
        </p:nvSpPr>
        <p:spPr/>
        <p:txBody>
          <a:bodyPr/>
          <a:lstStyle/>
          <a:p>
            <a:fld id="{E9D102F7-DA1C-4391-97A8-96BA1F9DE4E6}" type="slidenum">
              <a:rPr lang="en-GB" smtClean="0"/>
              <a:pPr/>
              <a:t>3</a:t>
            </a:fld>
            <a:endParaRPr lang="en-GB" dirty="0"/>
          </a:p>
        </p:txBody>
      </p:sp>
    </p:spTree>
    <p:extLst>
      <p:ext uri="{BB962C8B-B14F-4D97-AF65-F5344CB8AC3E}">
        <p14:creationId xmlns:p14="http://schemas.microsoft.com/office/powerpoint/2010/main" val="105816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3695-1D79-7346-8F9F-07DDC7970243}"/>
              </a:ext>
            </a:extLst>
          </p:cNvPr>
          <p:cNvSpPr>
            <a:spLocks noGrp="1"/>
          </p:cNvSpPr>
          <p:nvPr>
            <p:ph type="title"/>
          </p:nvPr>
        </p:nvSpPr>
        <p:spPr/>
        <p:txBody>
          <a:bodyPr/>
          <a:lstStyle/>
          <a:p>
            <a:r>
              <a:rPr lang="en-GR" dirty="0"/>
              <a:t>Healthcare waste involve hazards like:</a:t>
            </a:r>
          </a:p>
        </p:txBody>
      </p:sp>
      <p:sp>
        <p:nvSpPr>
          <p:cNvPr id="4" name="Slide Number Placeholder 3">
            <a:extLst>
              <a:ext uri="{FF2B5EF4-FFF2-40B4-BE49-F238E27FC236}">
                <a16:creationId xmlns:a16="http://schemas.microsoft.com/office/drawing/2014/main" id="{165BFE5E-673C-7F4D-8C69-33797DB672D6}"/>
              </a:ext>
            </a:extLst>
          </p:cNvPr>
          <p:cNvSpPr>
            <a:spLocks noGrp="1"/>
          </p:cNvSpPr>
          <p:nvPr>
            <p:ph type="sldNum" sz="quarter" idx="12"/>
          </p:nvPr>
        </p:nvSpPr>
        <p:spPr/>
        <p:txBody>
          <a:bodyPr/>
          <a:lstStyle/>
          <a:p>
            <a:fld id="{E9D102F7-DA1C-4391-97A8-96BA1F9DE4E6}" type="slidenum">
              <a:rPr lang="en-GB" smtClean="0"/>
              <a:pPr/>
              <a:t>4</a:t>
            </a:fld>
            <a:endParaRPr lang="en-GB" dirty="0"/>
          </a:p>
        </p:txBody>
      </p:sp>
      <p:sp>
        <p:nvSpPr>
          <p:cNvPr id="6" name="Content Placeholder 5">
            <a:extLst>
              <a:ext uri="{FF2B5EF4-FFF2-40B4-BE49-F238E27FC236}">
                <a16:creationId xmlns:a16="http://schemas.microsoft.com/office/drawing/2014/main" id="{A894B116-D979-984E-9707-750E92806D25}"/>
              </a:ext>
            </a:extLst>
          </p:cNvPr>
          <p:cNvSpPr>
            <a:spLocks noGrp="1"/>
          </p:cNvSpPr>
          <p:nvPr>
            <p:ph idx="1"/>
          </p:nvPr>
        </p:nvSpPr>
        <p:spPr>
          <a:xfrm>
            <a:off x="214746" y="1872730"/>
            <a:ext cx="10515600" cy="4351338"/>
          </a:xfrm>
        </p:spPr>
        <p:txBody>
          <a:bodyPr>
            <a:normAutofit/>
          </a:bodyPr>
          <a:lstStyle/>
          <a:p>
            <a:r>
              <a:rPr lang="en-GB" sz="3600" dirty="0"/>
              <a:t>Presence of infectious agents </a:t>
            </a:r>
          </a:p>
          <a:p>
            <a:r>
              <a:rPr lang="en-GB" sz="3600" dirty="0"/>
              <a:t>A genotoxic or cytotoxic chemical composition </a:t>
            </a:r>
          </a:p>
          <a:p>
            <a:r>
              <a:rPr lang="en-GB" sz="3600" dirty="0"/>
              <a:t>Presence of toxic or hazardous chemicals</a:t>
            </a:r>
          </a:p>
          <a:p>
            <a:r>
              <a:rPr lang="en-GB" sz="3600" dirty="0"/>
              <a:t>Presence of biologically aggressive pharmaceuticals </a:t>
            </a:r>
          </a:p>
          <a:p>
            <a:r>
              <a:rPr lang="en-GB" sz="3600" dirty="0"/>
              <a:t>Presence of radioactivity </a:t>
            </a:r>
          </a:p>
          <a:p>
            <a:r>
              <a:rPr lang="en-GB" sz="3600" dirty="0"/>
              <a:t>Presence of used sharps</a:t>
            </a:r>
          </a:p>
          <a:p>
            <a:pPr marL="0" indent="0">
              <a:buNone/>
            </a:pPr>
            <a:endParaRPr lang="en-GR" sz="3600" dirty="0"/>
          </a:p>
        </p:txBody>
      </p:sp>
    </p:spTree>
    <p:extLst>
      <p:ext uri="{BB962C8B-B14F-4D97-AF65-F5344CB8AC3E}">
        <p14:creationId xmlns:p14="http://schemas.microsoft.com/office/powerpoint/2010/main" val="206082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3695-1D79-7346-8F9F-07DDC7970243}"/>
              </a:ext>
            </a:extLst>
          </p:cNvPr>
          <p:cNvSpPr>
            <a:spLocks noGrp="1"/>
          </p:cNvSpPr>
          <p:nvPr>
            <p:ph type="title"/>
          </p:nvPr>
        </p:nvSpPr>
        <p:spPr/>
        <p:txBody>
          <a:bodyPr/>
          <a:lstStyle/>
          <a:p>
            <a:r>
              <a:rPr lang="en-US" dirty="0"/>
              <a:t>Rule 1: the safer the better</a:t>
            </a:r>
          </a:p>
        </p:txBody>
      </p:sp>
      <p:sp>
        <p:nvSpPr>
          <p:cNvPr id="4" name="Slide Number Placeholder 3">
            <a:extLst>
              <a:ext uri="{FF2B5EF4-FFF2-40B4-BE49-F238E27FC236}">
                <a16:creationId xmlns:a16="http://schemas.microsoft.com/office/drawing/2014/main" id="{165BFE5E-673C-7F4D-8C69-33797DB672D6}"/>
              </a:ext>
            </a:extLst>
          </p:cNvPr>
          <p:cNvSpPr>
            <a:spLocks noGrp="1"/>
          </p:cNvSpPr>
          <p:nvPr>
            <p:ph type="sldNum" sz="quarter" idx="12"/>
          </p:nvPr>
        </p:nvSpPr>
        <p:spPr/>
        <p:txBody>
          <a:bodyPr/>
          <a:lstStyle/>
          <a:p>
            <a:fld id="{E9D102F7-DA1C-4391-97A8-96BA1F9DE4E6}" type="slidenum">
              <a:rPr lang="en-GB" smtClean="0"/>
              <a:pPr/>
              <a:t>5</a:t>
            </a:fld>
            <a:endParaRPr lang="en-GB" dirty="0"/>
          </a:p>
        </p:txBody>
      </p:sp>
      <p:sp>
        <p:nvSpPr>
          <p:cNvPr id="6" name="Content Placeholder 5">
            <a:extLst>
              <a:ext uri="{FF2B5EF4-FFF2-40B4-BE49-F238E27FC236}">
                <a16:creationId xmlns:a16="http://schemas.microsoft.com/office/drawing/2014/main" id="{A894B116-D979-984E-9707-750E92806D25}"/>
              </a:ext>
            </a:extLst>
          </p:cNvPr>
          <p:cNvSpPr>
            <a:spLocks noGrp="1"/>
          </p:cNvSpPr>
          <p:nvPr>
            <p:ph idx="1"/>
          </p:nvPr>
        </p:nvSpPr>
        <p:spPr>
          <a:xfrm>
            <a:off x="214746" y="2632979"/>
            <a:ext cx="11799776" cy="2085812"/>
          </a:xfrm>
        </p:spPr>
        <p:txBody>
          <a:bodyPr>
            <a:noAutofit/>
          </a:bodyPr>
          <a:lstStyle/>
          <a:p>
            <a:pPr marL="0" indent="0">
              <a:buNone/>
            </a:pPr>
            <a:r>
              <a:rPr lang="en-GB" sz="3600" u="sng" dirty="0"/>
              <a:t>We prefer the most controlled disposal site available.</a:t>
            </a:r>
          </a:p>
          <a:p>
            <a:pPr marL="0" indent="0">
              <a:buNone/>
            </a:pPr>
            <a:r>
              <a:rPr lang="en-GB" sz="3600" dirty="0"/>
              <a:t>P</a:t>
            </a:r>
            <a:r>
              <a:rPr lang="en-GR" sz="3600" dirty="0"/>
              <a:t>refer Sanitary Landfills Vs Engineered Landfills and Dumpsites</a:t>
            </a:r>
          </a:p>
          <a:p>
            <a:pPr marL="0" indent="0">
              <a:buNone/>
            </a:pPr>
            <a:endParaRPr lang="en-GR" sz="3600" u="sng" dirty="0"/>
          </a:p>
          <a:p>
            <a:pPr marL="0" indent="0">
              <a:buNone/>
            </a:pPr>
            <a:r>
              <a:rPr lang="en-GR" sz="3600" u="sng" dirty="0"/>
              <a:t>In the absence of sanitary landfills: </a:t>
            </a:r>
          </a:p>
          <a:p>
            <a:pPr marL="0" indent="0">
              <a:buNone/>
            </a:pPr>
            <a:r>
              <a:rPr lang="en-GR" sz="3600" dirty="0"/>
              <a:t>Prefer Engineered Landfills Vs Dumpsites</a:t>
            </a:r>
          </a:p>
        </p:txBody>
      </p:sp>
    </p:spTree>
    <p:extLst>
      <p:ext uri="{BB962C8B-B14F-4D97-AF65-F5344CB8AC3E}">
        <p14:creationId xmlns:p14="http://schemas.microsoft.com/office/powerpoint/2010/main" val="3045420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A70B-28EC-6C4C-9EA8-D5436C85EF21}"/>
              </a:ext>
            </a:extLst>
          </p:cNvPr>
          <p:cNvSpPr>
            <a:spLocks noGrp="1"/>
          </p:cNvSpPr>
          <p:nvPr>
            <p:ph type="title"/>
          </p:nvPr>
        </p:nvSpPr>
        <p:spPr/>
        <p:txBody>
          <a:bodyPr/>
          <a:lstStyle/>
          <a:p>
            <a:r>
              <a:rPr lang="en-GR" dirty="0"/>
              <a:t>Rule 2: no contact</a:t>
            </a:r>
          </a:p>
        </p:txBody>
      </p:sp>
      <p:sp>
        <p:nvSpPr>
          <p:cNvPr id="3" name="Content Placeholder 2">
            <a:extLst>
              <a:ext uri="{FF2B5EF4-FFF2-40B4-BE49-F238E27FC236}">
                <a16:creationId xmlns:a16="http://schemas.microsoft.com/office/drawing/2014/main" id="{316FDBE3-47A9-0349-9BCB-799C3EF166A9}"/>
              </a:ext>
            </a:extLst>
          </p:cNvPr>
          <p:cNvSpPr>
            <a:spLocks noGrp="1"/>
          </p:cNvSpPr>
          <p:nvPr>
            <p:ph idx="1"/>
          </p:nvPr>
        </p:nvSpPr>
        <p:spPr>
          <a:xfrm>
            <a:off x="214746" y="2005012"/>
            <a:ext cx="11429386" cy="4351338"/>
          </a:xfrm>
        </p:spPr>
        <p:txBody>
          <a:bodyPr>
            <a:normAutofit/>
          </a:bodyPr>
          <a:lstStyle/>
          <a:p>
            <a:pPr marL="0" indent="0">
              <a:buNone/>
            </a:pPr>
            <a:r>
              <a:rPr lang="en-GR" sz="3600" dirty="0"/>
              <a:t>Our main purpose is to ensure that:</a:t>
            </a:r>
          </a:p>
          <a:p>
            <a:r>
              <a:rPr lang="en-GR" sz="3600" dirty="0"/>
              <a:t>Waste workers will not be at risk during  the disposal activities.</a:t>
            </a:r>
          </a:p>
          <a:p>
            <a:r>
              <a:rPr lang="en-GR" sz="3600" dirty="0"/>
              <a:t>Once the healthcare waste is dumped, no human or animal will be able to contact with them.</a:t>
            </a:r>
          </a:p>
        </p:txBody>
      </p:sp>
      <p:sp>
        <p:nvSpPr>
          <p:cNvPr id="4" name="Slide Number Placeholder 3">
            <a:extLst>
              <a:ext uri="{FF2B5EF4-FFF2-40B4-BE49-F238E27FC236}">
                <a16:creationId xmlns:a16="http://schemas.microsoft.com/office/drawing/2014/main" id="{5FA43268-DBC7-9146-B359-920117492940}"/>
              </a:ext>
            </a:extLst>
          </p:cNvPr>
          <p:cNvSpPr>
            <a:spLocks noGrp="1"/>
          </p:cNvSpPr>
          <p:nvPr>
            <p:ph type="sldNum" sz="quarter" idx="12"/>
          </p:nvPr>
        </p:nvSpPr>
        <p:spPr/>
        <p:txBody>
          <a:bodyPr/>
          <a:lstStyle/>
          <a:p>
            <a:fld id="{E9D102F7-DA1C-4391-97A8-96BA1F9DE4E6}" type="slidenum">
              <a:rPr lang="en-GB" smtClean="0"/>
              <a:pPr/>
              <a:t>6</a:t>
            </a:fld>
            <a:endParaRPr lang="en-GB" dirty="0"/>
          </a:p>
        </p:txBody>
      </p:sp>
    </p:spTree>
    <p:extLst>
      <p:ext uri="{BB962C8B-B14F-4D97-AF65-F5344CB8AC3E}">
        <p14:creationId xmlns:p14="http://schemas.microsoft.com/office/powerpoint/2010/main" val="252631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3805E4-B7E1-E541-9F83-BDE571541ACB}"/>
              </a:ext>
            </a:extLst>
          </p:cNvPr>
          <p:cNvSpPr>
            <a:spLocks noGrp="1"/>
          </p:cNvSpPr>
          <p:nvPr>
            <p:ph type="title"/>
          </p:nvPr>
        </p:nvSpPr>
        <p:spPr/>
        <p:txBody>
          <a:bodyPr/>
          <a:lstStyle/>
          <a:p>
            <a:r>
              <a:rPr lang="en-US" dirty="0"/>
              <a:t>Rule 3: not business as usual</a:t>
            </a:r>
          </a:p>
        </p:txBody>
      </p:sp>
      <p:sp>
        <p:nvSpPr>
          <p:cNvPr id="3" name="Content Placeholder 2">
            <a:extLst>
              <a:ext uri="{FF2B5EF4-FFF2-40B4-BE49-F238E27FC236}">
                <a16:creationId xmlns:a16="http://schemas.microsoft.com/office/drawing/2014/main" id="{D916A03A-4ECF-5149-B14B-D8F4EAF38ED5}"/>
              </a:ext>
            </a:extLst>
          </p:cNvPr>
          <p:cNvSpPr>
            <a:spLocks noGrp="1"/>
          </p:cNvSpPr>
          <p:nvPr>
            <p:ph idx="1"/>
          </p:nvPr>
        </p:nvSpPr>
        <p:spPr>
          <a:xfrm>
            <a:off x="214746" y="1609494"/>
            <a:ext cx="11977254" cy="4351338"/>
          </a:xfrm>
        </p:spPr>
        <p:txBody>
          <a:bodyPr>
            <a:noAutofit/>
          </a:bodyPr>
          <a:lstStyle/>
          <a:p>
            <a:pPr marL="0" indent="0">
              <a:buNone/>
            </a:pPr>
            <a:r>
              <a:rPr lang="en-GR" sz="3600" dirty="0"/>
              <a:t>In case healthcare is brought to the disposal site:</a:t>
            </a:r>
          </a:p>
          <a:p>
            <a:r>
              <a:rPr lang="en-GR" sz="3600" dirty="0"/>
              <a:t>Waste workers should be informed and take special precautions if possible like wearing masks and gloves.</a:t>
            </a:r>
          </a:p>
          <a:p>
            <a:r>
              <a:rPr lang="en-GR" sz="3600" dirty="0"/>
              <a:t>In any case, workers should keep a distance and avoid any direct contact with the waste. </a:t>
            </a:r>
          </a:p>
          <a:p>
            <a:r>
              <a:rPr lang="en-GR" sz="3600" dirty="0">
                <a:solidFill>
                  <a:srgbClr val="FF0000"/>
                </a:solidFill>
              </a:rPr>
              <a:t>Unload the waste as close as possible to the dumping area</a:t>
            </a:r>
          </a:p>
          <a:p>
            <a:r>
              <a:rPr lang="en-GR" sz="3600" dirty="0">
                <a:solidFill>
                  <a:srgbClr val="FF0000"/>
                </a:solidFill>
              </a:rPr>
              <a:t>Dump the waste immediately after unloading - </a:t>
            </a:r>
            <a:r>
              <a:rPr lang="en-GR" sz="3600" dirty="0"/>
              <a:t>do not leave healthcare waste piles waiting to be dumped</a:t>
            </a:r>
          </a:p>
        </p:txBody>
      </p:sp>
      <p:sp>
        <p:nvSpPr>
          <p:cNvPr id="2" name="Slide Number Placeholder 1">
            <a:extLst>
              <a:ext uri="{FF2B5EF4-FFF2-40B4-BE49-F238E27FC236}">
                <a16:creationId xmlns:a16="http://schemas.microsoft.com/office/drawing/2014/main" id="{84E39E5A-32D3-5542-B77A-2973D5E001D5}"/>
              </a:ext>
            </a:extLst>
          </p:cNvPr>
          <p:cNvSpPr>
            <a:spLocks noGrp="1"/>
          </p:cNvSpPr>
          <p:nvPr>
            <p:ph type="sldNum" sz="quarter" idx="12"/>
          </p:nvPr>
        </p:nvSpPr>
        <p:spPr/>
        <p:txBody>
          <a:bodyPr/>
          <a:lstStyle/>
          <a:p>
            <a:fld id="{E9D102F7-DA1C-4391-97A8-96BA1F9DE4E6}" type="slidenum">
              <a:rPr lang="en-GB" smtClean="0"/>
              <a:t>7</a:t>
            </a:fld>
            <a:endParaRPr lang="en-GB"/>
          </a:p>
        </p:txBody>
      </p:sp>
    </p:spTree>
    <p:extLst>
      <p:ext uri="{BB962C8B-B14F-4D97-AF65-F5344CB8AC3E}">
        <p14:creationId xmlns:p14="http://schemas.microsoft.com/office/powerpoint/2010/main" val="235069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4D0E-7D27-EA44-AEA0-BCD04971F9E7}"/>
              </a:ext>
            </a:extLst>
          </p:cNvPr>
          <p:cNvSpPr>
            <a:spLocks noGrp="1"/>
          </p:cNvSpPr>
          <p:nvPr>
            <p:ph type="title"/>
          </p:nvPr>
        </p:nvSpPr>
        <p:spPr/>
        <p:txBody>
          <a:bodyPr/>
          <a:lstStyle/>
          <a:p>
            <a:r>
              <a:rPr lang="en-US" dirty="0"/>
              <a:t>Rule 4: go in depth and isolate</a:t>
            </a:r>
          </a:p>
        </p:txBody>
      </p:sp>
      <p:sp>
        <p:nvSpPr>
          <p:cNvPr id="3" name="Slide Number Placeholder 2">
            <a:extLst>
              <a:ext uri="{FF2B5EF4-FFF2-40B4-BE49-F238E27FC236}">
                <a16:creationId xmlns:a16="http://schemas.microsoft.com/office/drawing/2014/main" id="{AD9DB3CF-9261-084E-91D1-64C683BD32C2}"/>
              </a:ext>
            </a:extLst>
          </p:cNvPr>
          <p:cNvSpPr>
            <a:spLocks noGrp="1"/>
          </p:cNvSpPr>
          <p:nvPr>
            <p:ph type="sldNum" sz="quarter" idx="12"/>
          </p:nvPr>
        </p:nvSpPr>
        <p:spPr/>
        <p:txBody>
          <a:bodyPr/>
          <a:lstStyle/>
          <a:p>
            <a:fld id="{E9D102F7-DA1C-4391-97A8-96BA1F9DE4E6}" type="slidenum">
              <a:rPr lang="en-GB" smtClean="0"/>
              <a:t>8</a:t>
            </a:fld>
            <a:endParaRPr lang="en-GB"/>
          </a:p>
        </p:txBody>
      </p:sp>
      <p:sp>
        <p:nvSpPr>
          <p:cNvPr id="6" name="Content Placeholder 5">
            <a:extLst>
              <a:ext uri="{FF2B5EF4-FFF2-40B4-BE49-F238E27FC236}">
                <a16:creationId xmlns:a16="http://schemas.microsoft.com/office/drawing/2014/main" id="{E7A63DCC-F4A8-B64B-9251-8B127E4208F7}"/>
              </a:ext>
            </a:extLst>
          </p:cNvPr>
          <p:cNvSpPr>
            <a:spLocks noGrp="1"/>
          </p:cNvSpPr>
          <p:nvPr>
            <p:ph idx="1"/>
          </p:nvPr>
        </p:nvSpPr>
        <p:spPr>
          <a:xfrm>
            <a:off x="214746" y="2270588"/>
            <a:ext cx="10515600" cy="3690243"/>
          </a:xfrm>
        </p:spPr>
        <p:txBody>
          <a:bodyPr>
            <a:normAutofit/>
          </a:bodyPr>
          <a:lstStyle/>
          <a:p>
            <a:r>
              <a:rPr lang="en-GR" sz="3600" dirty="0"/>
              <a:t>Tipping area</a:t>
            </a:r>
          </a:p>
          <a:p>
            <a:r>
              <a:rPr lang="en-GR" sz="3600" dirty="0"/>
              <a:t>Old parts of the landfill</a:t>
            </a:r>
          </a:p>
          <a:p>
            <a:r>
              <a:rPr lang="en-GR" sz="3600" dirty="0"/>
              <a:t>Special burial pit</a:t>
            </a:r>
          </a:p>
          <a:p>
            <a:r>
              <a:rPr lang="en-GR" sz="3600" dirty="0"/>
              <a:t>Encapsulation</a:t>
            </a:r>
          </a:p>
        </p:txBody>
      </p:sp>
    </p:spTree>
    <p:extLst>
      <p:ext uri="{BB962C8B-B14F-4D97-AF65-F5344CB8AC3E}">
        <p14:creationId xmlns:p14="http://schemas.microsoft.com/office/powerpoint/2010/main" val="3085687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D36A6-7ED8-7A4A-BF84-E2784694EFD0}"/>
              </a:ext>
            </a:extLst>
          </p:cNvPr>
          <p:cNvSpPr>
            <a:spLocks noGrp="1"/>
          </p:cNvSpPr>
          <p:nvPr>
            <p:ph type="title"/>
          </p:nvPr>
        </p:nvSpPr>
        <p:spPr/>
        <p:txBody>
          <a:bodyPr/>
          <a:lstStyle/>
          <a:p>
            <a:r>
              <a:rPr lang="en-GR" dirty="0"/>
              <a:t>First way: tipping area</a:t>
            </a:r>
          </a:p>
        </p:txBody>
      </p:sp>
      <p:sp>
        <p:nvSpPr>
          <p:cNvPr id="4" name="Slide Number Placeholder 3">
            <a:extLst>
              <a:ext uri="{FF2B5EF4-FFF2-40B4-BE49-F238E27FC236}">
                <a16:creationId xmlns:a16="http://schemas.microsoft.com/office/drawing/2014/main" id="{B98509C5-AF9D-7940-A5DA-89C42C2A186D}"/>
              </a:ext>
            </a:extLst>
          </p:cNvPr>
          <p:cNvSpPr>
            <a:spLocks noGrp="1"/>
          </p:cNvSpPr>
          <p:nvPr>
            <p:ph type="sldNum" sz="quarter" idx="12"/>
          </p:nvPr>
        </p:nvSpPr>
        <p:spPr/>
        <p:txBody>
          <a:bodyPr/>
          <a:lstStyle/>
          <a:p>
            <a:fld id="{E9D102F7-DA1C-4391-97A8-96BA1F9DE4E6}" type="slidenum">
              <a:rPr lang="en-GB" smtClean="0"/>
              <a:pPr/>
              <a:t>9</a:t>
            </a:fld>
            <a:endParaRPr lang="en-GB" dirty="0"/>
          </a:p>
        </p:txBody>
      </p:sp>
      <p:sp>
        <p:nvSpPr>
          <p:cNvPr id="5" name="Content Placeholder 4">
            <a:extLst>
              <a:ext uri="{FF2B5EF4-FFF2-40B4-BE49-F238E27FC236}">
                <a16:creationId xmlns:a16="http://schemas.microsoft.com/office/drawing/2014/main" id="{479F9CAC-DE67-5543-B58F-455E585469AC}"/>
              </a:ext>
            </a:extLst>
          </p:cNvPr>
          <p:cNvSpPr>
            <a:spLocks noGrp="1"/>
          </p:cNvSpPr>
          <p:nvPr>
            <p:ph idx="1"/>
          </p:nvPr>
        </p:nvSpPr>
        <p:spPr>
          <a:xfrm>
            <a:off x="214746" y="1609494"/>
            <a:ext cx="11076106" cy="4351338"/>
          </a:xfrm>
        </p:spPr>
        <p:txBody>
          <a:bodyPr>
            <a:normAutofit/>
          </a:bodyPr>
          <a:lstStyle/>
          <a:p>
            <a:r>
              <a:rPr lang="en-GR" sz="3600" dirty="0"/>
              <a:t>Go to the tipping area</a:t>
            </a:r>
          </a:p>
          <a:p>
            <a:r>
              <a:rPr lang="en-GR" sz="3600" dirty="0"/>
              <a:t>Make a shallow hollow on the bottom of the tipping area</a:t>
            </a:r>
          </a:p>
          <a:p>
            <a:r>
              <a:rPr lang="en-GR" sz="3600" dirty="0"/>
              <a:t>Fill it with healthcare waste</a:t>
            </a:r>
          </a:p>
          <a:p>
            <a:r>
              <a:rPr lang="en-GR" sz="3600" dirty="0"/>
              <a:t>Cover it with soil </a:t>
            </a:r>
          </a:p>
          <a:p>
            <a:r>
              <a:rPr lang="en-GR" sz="3600" dirty="0"/>
              <a:t>On top of it, build the new waste layers, at least 2 m high</a:t>
            </a:r>
          </a:p>
          <a:p>
            <a:r>
              <a:rPr lang="en-GR" sz="3600" dirty="0"/>
              <a:t>Make sure that scavengers do not have access there</a:t>
            </a:r>
          </a:p>
          <a:p>
            <a:pPr marL="0" indent="0">
              <a:buNone/>
            </a:pPr>
            <a:endParaRPr lang="en-GR" sz="3600" dirty="0"/>
          </a:p>
          <a:p>
            <a:pPr marL="0" indent="0">
              <a:buNone/>
            </a:pPr>
            <a:endParaRPr lang="en-GR" sz="3600" dirty="0"/>
          </a:p>
        </p:txBody>
      </p:sp>
      <p:sp>
        <p:nvSpPr>
          <p:cNvPr id="6" name="Rectangle 5">
            <a:extLst>
              <a:ext uri="{FF2B5EF4-FFF2-40B4-BE49-F238E27FC236}">
                <a16:creationId xmlns:a16="http://schemas.microsoft.com/office/drawing/2014/main" id="{7B8513C3-0ECF-0C43-A4A5-5BEEE16291E9}"/>
              </a:ext>
            </a:extLst>
          </p:cNvPr>
          <p:cNvSpPr/>
          <p:nvPr/>
        </p:nvSpPr>
        <p:spPr>
          <a:xfrm>
            <a:off x="1243173" y="5664100"/>
            <a:ext cx="9729627" cy="646331"/>
          </a:xfrm>
          <a:prstGeom prst="rect">
            <a:avLst/>
          </a:prstGeom>
        </p:spPr>
        <p:txBody>
          <a:bodyPr wrap="square">
            <a:spAutoFit/>
          </a:bodyPr>
          <a:lstStyle/>
          <a:p>
            <a:pPr algn="ctr"/>
            <a:r>
              <a:rPr lang="en-GB" dirty="0"/>
              <a:t>More details for landfill operations at: ISWA Landfill Operations Guidelines, 2019, ISWA available at</a:t>
            </a:r>
            <a:endParaRPr lang="en-GR" dirty="0"/>
          </a:p>
          <a:p>
            <a:pPr algn="ctr"/>
            <a:r>
              <a:rPr lang="en-GR" dirty="0">
                <a:hlinkClick r:id="rId2"/>
              </a:rPr>
              <a:t>https://www.iswa.org/download-the-newest-3rd-landfill-operations-guidelines/</a:t>
            </a:r>
            <a:r>
              <a:rPr lang="en-GR" dirty="0"/>
              <a:t>  </a:t>
            </a:r>
          </a:p>
        </p:txBody>
      </p:sp>
    </p:spTree>
    <p:extLst>
      <p:ext uri="{BB962C8B-B14F-4D97-AF65-F5344CB8AC3E}">
        <p14:creationId xmlns:p14="http://schemas.microsoft.com/office/powerpoint/2010/main" val="2303779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C2B18FAB17184B8D61838D763D73D0" ma:contentTypeVersion="11" ma:contentTypeDescription="Create a new document." ma:contentTypeScope="" ma:versionID="134c78188d5cacabe3f40f0de191fef8">
  <xsd:schema xmlns:xsd="http://www.w3.org/2001/XMLSchema" xmlns:xs="http://www.w3.org/2001/XMLSchema" xmlns:p="http://schemas.microsoft.com/office/2006/metadata/properties" xmlns:ns2="a72b8119-21d4-4207-a167-a28bc12a0d09" xmlns:ns3="f4ea5202-d24a-47ae-911a-b8223f88d76c" targetNamespace="http://schemas.microsoft.com/office/2006/metadata/properties" ma:root="true" ma:fieldsID="db235f32f9931ef317498da751a4705e" ns2:_="" ns3:_="">
    <xsd:import namespace="a72b8119-21d4-4207-a167-a28bc12a0d09"/>
    <xsd:import namespace="f4ea5202-d24a-47ae-911a-b8223f88d76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2b8119-21d4-4207-a167-a28bc12a0d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4ea5202-d24a-47ae-911a-b8223f88d76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7C2F34-350D-4427-94B9-062BCD0CB7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2b8119-21d4-4207-a167-a28bc12a0d09"/>
    <ds:schemaRef ds:uri="f4ea5202-d24a-47ae-911a-b8223f88d7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515030-6714-4F9D-9815-B10CD6340C2A}">
  <ds:schemaRefs>
    <ds:schemaRef ds:uri="http://schemas.microsoft.com/sharepoint/v3/contenttype/forms"/>
  </ds:schemaRefs>
</ds:datastoreItem>
</file>

<file path=customXml/itemProps3.xml><?xml version="1.0" encoding="utf-8"?>
<ds:datastoreItem xmlns:ds="http://schemas.openxmlformats.org/officeDocument/2006/customXml" ds:itemID="{5B50C731-A0C1-4A23-8028-78D2C01C5C3A}">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f4ea5202-d24a-47ae-911a-b8223f88d76c"/>
    <ds:schemaRef ds:uri="a72b8119-21d4-4207-a167-a28bc12a0d09"/>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401</TotalTime>
  <Words>803</Words>
  <Application>Microsoft Macintosh PowerPoint</Application>
  <PresentationFormat>Widescreen</PresentationFormat>
  <Paragraphs>101</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COVID19 pandemics and Global South</vt:lpstr>
      <vt:lpstr>PowerPoint Presentation</vt:lpstr>
      <vt:lpstr>Healthcare waste involve hazards like:</vt:lpstr>
      <vt:lpstr>Rule 1: the safer the better</vt:lpstr>
      <vt:lpstr>Rule 2: no contact</vt:lpstr>
      <vt:lpstr>Rule 3: not business as usual</vt:lpstr>
      <vt:lpstr>Rule 4: go in depth and isolate</vt:lpstr>
      <vt:lpstr>First way: tipping area</vt:lpstr>
      <vt:lpstr>Healthcare waste in the tipping area</vt:lpstr>
      <vt:lpstr>Second way: old parts of landfill</vt:lpstr>
      <vt:lpstr>Third way: special burial pit</vt:lpstr>
      <vt:lpstr>Example of a special burial pit</vt:lpstr>
      <vt:lpstr>Fourth way: encapsulation</vt:lpstr>
      <vt:lpstr>To recap: 4 rules</vt:lpstr>
      <vt:lpstr>Landfills and pandemics</vt:lpstr>
      <vt:lpstr>https://www.iswa.org/media/publications/knowledge-base/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Antonis Mavropoulos</dc:creator>
  <cp:lastModifiedBy>Antonis Mavropoulos</cp:lastModifiedBy>
  <cp:revision>18</cp:revision>
  <dcterms:created xsi:type="dcterms:W3CDTF">2019-11-18T06:39:36Z</dcterms:created>
  <dcterms:modified xsi:type="dcterms:W3CDTF">2020-03-28T09:51:02Z</dcterms:modified>
</cp:coreProperties>
</file>